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Ultra-Bold" charset="1" panose="00000900000000000000"/>
      <p:regular r:id="rId17"/>
    </p:embeddedFont>
    <p:embeddedFont>
      <p:font typeface="Montserrat" charset="1" panose="00000500000000000000"/>
      <p:regular r:id="rId18"/>
    </p:embeddedFont>
    <p:embeddedFont>
      <p:font typeface="Open Sans Bold" charset="1" panose="020B0806030504020204"/>
      <p:regular r:id="rId19"/>
    </p:embeddedFont>
    <p:embeddedFont>
      <p:font typeface="Montserrat Bold" charset="1" panose="00000800000000000000"/>
      <p:regular r:id="rId20"/>
    </p:embeddedFont>
    <p:embeddedFont>
      <p:font typeface="Open Sans Light" charset="1" panose="020B0306030504020204"/>
      <p:regular r:id="rId21"/>
    </p:embeddedFont>
    <p:embeddedFont>
      <p:font typeface="Montserrat Classic"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2811968">
            <a:off x="14298877" y="4921786"/>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1968">
            <a:off x="-2130504" y="-2919822"/>
            <a:ext cx="6587184" cy="8445108"/>
          </a:xfrm>
          <a:custGeom>
            <a:avLst/>
            <a:gdLst/>
            <a:ahLst/>
            <a:cxnLst/>
            <a:rect r="r" b="b" t="t" l="l"/>
            <a:pathLst>
              <a:path h="8445108" w="6587184">
                <a:moveTo>
                  <a:pt x="0" y="0"/>
                </a:moveTo>
                <a:lnTo>
                  <a:pt x="6587184" y="0"/>
                </a:lnTo>
                <a:lnTo>
                  <a:pt x="6587184" y="8445107"/>
                </a:lnTo>
                <a:lnTo>
                  <a:pt x="0" y="8445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502244">
            <a:off x="-1641791" y="6573481"/>
            <a:ext cx="8487139" cy="5792473"/>
          </a:xfrm>
          <a:custGeom>
            <a:avLst/>
            <a:gdLst/>
            <a:ahLst/>
            <a:cxnLst/>
            <a:rect r="r" b="b" t="t" l="l"/>
            <a:pathLst>
              <a:path h="5792473" w="8487139">
                <a:moveTo>
                  <a:pt x="0" y="0"/>
                </a:moveTo>
                <a:lnTo>
                  <a:pt x="8487139" y="0"/>
                </a:lnTo>
                <a:lnTo>
                  <a:pt x="8487139" y="5792473"/>
                </a:lnTo>
                <a:lnTo>
                  <a:pt x="0" y="579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040519">
            <a:off x="12309648" y="-3749038"/>
            <a:ext cx="8487139" cy="5792473"/>
          </a:xfrm>
          <a:custGeom>
            <a:avLst/>
            <a:gdLst/>
            <a:ahLst/>
            <a:cxnLst/>
            <a:rect r="r" b="b" t="t" l="l"/>
            <a:pathLst>
              <a:path h="5792473" w="8487139">
                <a:moveTo>
                  <a:pt x="0" y="0"/>
                </a:moveTo>
                <a:lnTo>
                  <a:pt x="8487139" y="0"/>
                </a:lnTo>
                <a:lnTo>
                  <a:pt x="8487139" y="5792473"/>
                </a:lnTo>
                <a:lnTo>
                  <a:pt x="0" y="579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96407" y="4209151"/>
            <a:ext cx="10895186" cy="995048"/>
          </a:xfrm>
          <a:prstGeom prst="rect">
            <a:avLst/>
          </a:prstGeom>
        </p:spPr>
        <p:txBody>
          <a:bodyPr anchor="t" rtlCol="false" tIns="0" lIns="0" bIns="0" rIns="0">
            <a:spAutoFit/>
          </a:bodyPr>
          <a:lstStyle/>
          <a:p>
            <a:pPr algn="ctr">
              <a:lnSpc>
                <a:spcPts val="7705"/>
              </a:lnSpc>
            </a:pPr>
            <a:r>
              <a:rPr lang="en-US" b="true" sz="6700" spc="113">
                <a:solidFill>
                  <a:srgbClr val="000000"/>
                </a:solidFill>
                <a:latin typeface="Montserrat Ultra-Bold"/>
                <a:ea typeface="Montserrat Ultra-Bold"/>
                <a:cs typeface="Montserrat Ultra-Bold"/>
                <a:sym typeface="Montserrat Ultra-Bold"/>
              </a:rPr>
              <a:t>HACKATÓ</a:t>
            </a:r>
          </a:p>
        </p:txBody>
      </p:sp>
      <p:sp>
        <p:nvSpPr>
          <p:cNvPr name="TextBox 7" id="7"/>
          <p:cNvSpPr txBox="true"/>
          <p:nvPr/>
        </p:nvSpPr>
        <p:spPr>
          <a:xfrm rot="0">
            <a:off x="3102950" y="6335750"/>
            <a:ext cx="12082100" cy="1105281"/>
          </a:xfrm>
          <a:prstGeom prst="rect">
            <a:avLst/>
          </a:prstGeom>
        </p:spPr>
        <p:txBody>
          <a:bodyPr anchor="t" rtlCol="false" tIns="0" lIns="0" bIns="0" rIns="0">
            <a:spAutoFit/>
          </a:bodyPr>
          <a:lstStyle/>
          <a:p>
            <a:pPr algn="ctr">
              <a:lnSpc>
                <a:spcPts val="2952"/>
              </a:lnSpc>
            </a:pPr>
            <a:r>
              <a:rPr lang="en-US" sz="2400" spc="40">
                <a:solidFill>
                  <a:srgbClr val="000000"/>
                </a:solidFill>
                <a:latin typeface="Montserrat"/>
                <a:ea typeface="Montserrat"/>
                <a:cs typeface="Montserrat"/>
                <a:sym typeface="Montserrat"/>
              </a:rPr>
              <a:t>23 - 24 OCTUBRE 2024</a:t>
            </a:r>
          </a:p>
          <a:p>
            <a:pPr algn="ctr">
              <a:lnSpc>
                <a:spcPts val="2952"/>
              </a:lnSpc>
            </a:pPr>
            <a:r>
              <a:rPr lang="en-US" sz="2400" spc="40">
                <a:solidFill>
                  <a:srgbClr val="000000"/>
                </a:solidFill>
                <a:latin typeface="Montserrat"/>
                <a:ea typeface="Montserrat"/>
                <a:cs typeface="Montserrat"/>
                <a:sym typeface="Montserrat"/>
              </a:rPr>
              <a:t>RECINTE MONTJUÏC</a:t>
            </a:r>
          </a:p>
          <a:p>
            <a:pPr algn="ctr">
              <a:lnSpc>
                <a:spcPts val="2952"/>
              </a:lnSpc>
            </a:pPr>
          </a:p>
        </p:txBody>
      </p:sp>
      <p:sp>
        <p:nvSpPr>
          <p:cNvPr name="TextBox 8" id="8"/>
          <p:cNvSpPr txBox="true"/>
          <p:nvPr/>
        </p:nvSpPr>
        <p:spPr>
          <a:xfrm rot="0">
            <a:off x="3354617" y="5298608"/>
            <a:ext cx="12221052" cy="738504"/>
          </a:xfrm>
          <a:prstGeom prst="rect">
            <a:avLst/>
          </a:prstGeom>
        </p:spPr>
        <p:txBody>
          <a:bodyPr anchor="t" rtlCol="false" tIns="0" lIns="0" bIns="0" rIns="0">
            <a:spAutoFit/>
          </a:bodyPr>
          <a:lstStyle/>
          <a:p>
            <a:pPr algn="ctr">
              <a:lnSpc>
                <a:spcPts val="6020"/>
              </a:lnSpc>
            </a:pPr>
            <a:r>
              <a:rPr lang="en-US" sz="4300" b="true">
                <a:solidFill>
                  <a:srgbClr val="000000"/>
                </a:solidFill>
                <a:latin typeface="Open Sans Bold"/>
                <a:ea typeface="Open Sans Bold"/>
                <a:cs typeface="Open Sans Bold"/>
                <a:sym typeface="Open Sans Bold"/>
              </a:rPr>
              <a:t>Tourist Trapp: Desc del turismo en Barcelona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0">
            <a:off x="-609565" y="4723234"/>
            <a:ext cx="4660240" cy="5798941"/>
          </a:xfrm>
          <a:custGeom>
            <a:avLst/>
            <a:gdLst/>
            <a:ahLst/>
            <a:cxnLst/>
            <a:rect r="r" b="b" t="t" l="l"/>
            <a:pathLst>
              <a:path h="5798941" w="4660240">
                <a:moveTo>
                  <a:pt x="0" y="0"/>
                </a:moveTo>
                <a:lnTo>
                  <a:pt x="4660240" y="0"/>
                </a:lnTo>
                <a:lnTo>
                  <a:pt x="4660240" y="5798941"/>
                </a:lnTo>
                <a:lnTo>
                  <a:pt x="0" y="5798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96407" y="3202135"/>
            <a:ext cx="10895186" cy="995048"/>
          </a:xfrm>
          <a:prstGeom prst="rect">
            <a:avLst/>
          </a:prstGeom>
        </p:spPr>
        <p:txBody>
          <a:bodyPr anchor="t" rtlCol="false" tIns="0" lIns="0" bIns="0" rIns="0">
            <a:spAutoFit/>
          </a:bodyPr>
          <a:lstStyle/>
          <a:p>
            <a:pPr algn="ctr">
              <a:lnSpc>
                <a:spcPts val="7705"/>
              </a:lnSpc>
            </a:pPr>
            <a:r>
              <a:rPr lang="en-US" b="true" sz="6700" spc="113">
                <a:solidFill>
                  <a:srgbClr val="000000"/>
                </a:solidFill>
                <a:latin typeface="Montserrat Ultra-Bold"/>
                <a:ea typeface="Montserrat Ultra-Bold"/>
                <a:cs typeface="Montserrat Ultra-Bold"/>
                <a:sym typeface="Montserrat Ultra-Bold"/>
              </a:rPr>
              <a:t>REFLEXIONES FINALES</a:t>
            </a:r>
          </a:p>
        </p:txBody>
      </p:sp>
      <p:sp>
        <p:nvSpPr>
          <p:cNvPr name="Freeform 4" id="4"/>
          <p:cNvSpPr/>
          <p:nvPr/>
        </p:nvSpPr>
        <p:spPr>
          <a:xfrm flipH="false" flipV="false" rot="-6651670">
            <a:off x="-867708" y="-3881289"/>
            <a:ext cx="6587184" cy="8445108"/>
          </a:xfrm>
          <a:custGeom>
            <a:avLst/>
            <a:gdLst/>
            <a:ahLst/>
            <a:cxnLst/>
            <a:rect r="r" b="b" t="t" l="l"/>
            <a:pathLst>
              <a:path h="8445108" w="6587184">
                <a:moveTo>
                  <a:pt x="0" y="0"/>
                </a:moveTo>
                <a:lnTo>
                  <a:pt x="6587185" y="0"/>
                </a:lnTo>
                <a:lnTo>
                  <a:pt x="6587185"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418969">
            <a:off x="12500382" y="5677228"/>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176852">
            <a:off x="11858565" y="-3989290"/>
            <a:ext cx="8487139" cy="5792473"/>
          </a:xfrm>
          <a:custGeom>
            <a:avLst/>
            <a:gdLst/>
            <a:ahLst/>
            <a:cxnLst/>
            <a:rect r="r" b="b" t="t" l="l"/>
            <a:pathLst>
              <a:path h="5792473" w="8487139">
                <a:moveTo>
                  <a:pt x="0" y="0"/>
                </a:moveTo>
                <a:lnTo>
                  <a:pt x="8487139" y="0"/>
                </a:lnTo>
                <a:lnTo>
                  <a:pt x="8487139"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050675" y="5046446"/>
            <a:ext cx="10198306" cy="1989456"/>
          </a:xfrm>
          <a:prstGeom prst="rect">
            <a:avLst/>
          </a:prstGeom>
        </p:spPr>
        <p:txBody>
          <a:bodyPr anchor="t" rtlCol="false" tIns="0" lIns="0" bIns="0" rIns="0">
            <a:spAutoFit/>
          </a:bodyPr>
          <a:lstStyle/>
          <a:p>
            <a:pPr algn="ctr">
              <a:lnSpc>
                <a:spcPts val="3219"/>
              </a:lnSpc>
            </a:pPr>
            <a:r>
              <a:rPr lang="en-US" sz="2299">
                <a:solidFill>
                  <a:srgbClr val="000000"/>
                </a:solidFill>
                <a:latin typeface="Montserrat"/>
                <a:ea typeface="Montserrat"/>
                <a:cs typeface="Montserrat"/>
                <a:sym typeface="Montserrat"/>
              </a:rPr>
              <a:t>La hackathon nos ha permitido aprender sobre la importancia de los datos históricos. También reforzamos la importancia de una colaboración interdisciplinaria para lograr una solución cohesiva. Poder resolver dificultades tecnicas de maner eficiente y centrarse en el MPV ha sido un gran desafio y nos ha proporcionado experiencia.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1526469">
            <a:off x="-2419024" y="4864748"/>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50723">
            <a:off x="14187049" y="-2995569"/>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67654">
            <a:off x="-3071782" y="-2427562"/>
            <a:ext cx="8487139" cy="5792473"/>
          </a:xfrm>
          <a:custGeom>
            <a:avLst/>
            <a:gdLst/>
            <a:ahLst/>
            <a:cxnLst/>
            <a:rect r="r" b="b" t="t" l="l"/>
            <a:pathLst>
              <a:path h="5792473" w="8487139">
                <a:moveTo>
                  <a:pt x="0" y="0"/>
                </a:moveTo>
                <a:lnTo>
                  <a:pt x="8487139" y="0"/>
                </a:lnTo>
                <a:lnTo>
                  <a:pt x="8487139" y="5792472"/>
                </a:lnTo>
                <a:lnTo>
                  <a:pt x="0" y="5792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67654">
            <a:off x="12878668" y="7286387"/>
            <a:ext cx="8487139" cy="5792473"/>
          </a:xfrm>
          <a:custGeom>
            <a:avLst/>
            <a:gdLst/>
            <a:ahLst/>
            <a:cxnLst/>
            <a:rect r="r" b="b" t="t" l="l"/>
            <a:pathLst>
              <a:path h="5792473" w="8487139">
                <a:moveTo>
                  <a:pt x="0" y="0"/>
                </a:moveTo>
                <a:lnTo>
                  <a:pt x="8487140" y="0"/>
                </a:lnTo>
                <a:lnTo>
                  <a:pt x="8487140" y="5792473"/>
                </a:lnTo>
                <a:lnTo>
                  <a:pt x="0" y="579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966982" y="1976377"/>
            <a:ext cx="4599878" cy="4114800"/>
          </a:xfrm>
          <a:custGeom>
            <a:avLst/>
            <a:gdLst/>
            <a:ahLst/>
            <a:cxnLst/>
            <a:rect r="r" b="b" t="t" l="l"/>
            <a:pathLst>
              <a:path h="4114800" w="4599878">
                <a:moveTo>
                  <a:pt x="0" y="0"/>
                </a:moveTo>
                <a:lnTo>
                  <a:pt x="4599878" y="0"/>
                </a:lnTo>
                <a:lnTo>
                  <a:pt x="459987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757888" y="6110227"/>
            <a:ext cx="6772224" cy="995048"/>
          </a:xfrm>
          <a:prstGeom prst="rect">
            <a:avLst/>
          </a:prstGeom>
        </p:spPr>
        <p:txBody>
          <a:bodyPr anchor="t" rtlCol="false" tIns="0" lIns="0" bIns="0" rIns="0">
            <a:spAutoFit/>
          </a:bodyPr>
          <a:lstStyle/>
          <a:p>
            <a:pPr algn="ctr">
              <a:lnSpc>
                <a:spcPts val="7705"/>
              </a:lnSpc>
            </a:pPr>
            <a:r>
              <a:rPr lang="en-US" b="true" sz="6700" spc="113">
                <a:solidFill>
                  <a:srgbClr val="000000"/>
                </a:solidFill>
                <a:latin typeface="Montserrat Ultra-Bold"/>
                <a:ea typeface="Montserrat Ultra-Bold"/>
                <a:cs typeface="Montserrat Ultra-Bold"/>
                <a:sym typeface="Montserrat Ultra-Bold"/>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365903">
            <a:off x="11457448" y="-2245356"/>
            <a:ext cx="8487139" cy="5792473"/>
          </a:xfrm>
          <a:custGeom>
            <a:avLst/>
            <a:gdLst/>
            <a:ahLst/>
            <a:cxnLst/>
            <a:rect r="r" b="b" t="t" l="l"/>
            <a:pathLst>
              <a:path h="5792473" w="8487139">
                <a:moveTo>
                  <a:pt x="0" y="0"/>
                </a:moveTo>
                <a:lnTo>
                  <a:pt x="8487140" y="0"/>
                </a:lnTo>
                <a:lnTo>
                  <a:pt x="8487140" y="5792473"/>
                </a:lnTo>
                <a:lnTo>
                  <a:pt x="0" y="579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94893">
            <a:off x="14353937" y="4266712"/>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13715">
            <a:off x="-2327466" y="5183531"/>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926270">
            <a:off x="11170894" y="2484432"/>
            <a:ext cx="6690435" cy="5692952"/>
          </a:xfrm>
          <a:custGeom>
            <a:avLst/>
            <a:gdLst/>
            <a:ahLst/>
            <a:cxnLst/>
            <a:rect r="r" b="b" t="t" l="l"/>
            <a:pathLst>
              <a:path h="5692952" w="6690435">
                <a:moveTo>
                  <a:pt x="0" y="5692951"/>
                </a:moveTo>
                <a:lnTo>
                  <a:pt x="6690435" y="5692951"/>
                </a:lnTo>
                <a:lnTo>
                  <a:pt x="6690435" y="0"/>
                </a:lnTo>
                <a:lnTo>
                  <a:pt x="0" y="0"/>
                </a:lnTo>
                <a:lnTo>
                  <a:pt x="0" y="569295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5308588">
            <a:off x="-269963" y="2860439"/>
            <a:ext cx="6746906" cy="5741003"/>
          </a:xfrm>
          <a:custGeom>
            <a:avLst/>
            <a:gdLst/>
            <a:ahLst/>
            <a:cxnLst/>
            <a:rect r="r" b="b" t="t" l="l"/>
            <a:pathLst>
              <a:path h="5741003" w="6746906">
                <a:moveTo>
                  <a:pt x="6746905" y="0"/>
                </a:moveTo>
                <a:lnTo>
                  <a:pt x="0" y="0"/>
                </a:lnTo>
                <a:lnTo>
                  <a:pt x="0" y="5741004"/>
                </a:lnTo>
                <a:lnTo>
                  <a:pt x="6746905" y="5741004"/>
                </a:lnTo>
                <a:lnTo>
                  <a:pt x="674690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4974407">
            <a:off x="5273201" y="2483644"/>
            <a:ext cx="6972018" cy="5932553"/>
          </a:xfrm>
          <a:custGeom>
            <a:avLst/>
            <a:gdLst/>
            <a:ahLst/>
            <a:cxnLst/>
            <a:rect r="r" b="b" t="t" l="l"/>
            <a:pathLst>
              <a:path h="5932553" w="6972018">
                <a:moveTo>
                  <a:pt x="0" y="5932553"/>
                </a:moveTo>
                <a:lnTo>
                  <a:pt x="6972018" y="5932553"/>
                </a:lnTo>
                <a:lnTo>
                  <a:pt x="6972018" y="0"/>
                </a:lnTo>
                <a:lnTo>
                  <a:pt x="0" y="0"/>
                </a:lnTo>
                <a:lnTo>
                  <a:pt x="0" y="593255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37449" y="857172"/>
            <a:ext cx="8695442" cy="507365"/>
          </a:xfrm>
          <a:prstGeom prst="rect">
            <a:avLst/>
          </a:prstGeom>
        </p:spPr>
        <p:txBody>
          <a:bodyPr anchor="t" rtlCol="false" tIns="0" lIns="0" bIns="0" rIns="0">
            <a:spAutoFit/>
          </a:bodyPr>
          <a:lstStyle/>
          <a:p>
            <a:pPr algn="l">
              <a:lnSpc>
                <a:spcPts val="3909"/>
              </a:lnSpc>
              <a:spcBef>
                <a:spcPct val="0"/>
              </a:spcBef>
            </a:pPr>
            <a:r>
              <a:rPr lang="en-US" b="true" sz="3399" spc="57">
                <a:solidFill>
                  <a:srgbClr val="000000"/>
                </a:solidFill>
                <a:latin typeface="Montserrat Ultra-Bold"/>
                <a:ea typeface="Montserrat Ultra-Bold"/>
                <a:cs typeface="Montserrat Ultra-Bold"/>
                <a:sym typeface="Montserrat Ultra-Bold"/>
              </a:rPr>
              <a:t>REPTE ESCOLLIT</a:t>
            </a:r>
          </a:p>
        </p:txBody>
      </p:sp>
      <p:sp>
        <p:nvSpPr>
          <p:cNvPr name="TextBox 9" id="9"/>
          <p:cNvSpPr txBox="true"/>
          <p:nvPr/>
        </p:nvSpPr>
        <p:spPr>
          <a:xfrm rot="0">
            <a:off x="1037449" y="3220015"/>
            <a:ext cx="3828350" cy="895985"/>
          </a:xfrm>
          <a:prstGeom prst="rect">
            <a:avLst/>
          </a:prstGeom>
        </p:spPr>
        <p:txBody>
          <a:bodyPr anchor="t" rtlCol="false" tIns="0" lIns="0" bIns="0" rIns="0">
            <a:spAutoFit/>
          </a:bodyPr>
          <a:lstStyle/>
          <a:p>
            <a:pPr algn="ctr">
              <a:lnSpc>
                <a:spcPts val="3565"/>
              </a:lnSpc>
            </a:pPr>
            <a:r>
              <a:rPr lang="en-US" b="true" sz="3100" spc="52">
                <a:solidFill>
                  <a:srgbClr val="FEB814"/>
                </a:solidFill>
                <a:latin typeface="Montserrat Ultra-Bold"/>
                <a:ea typeface="Montserrat Ultra-Bold"/>
                <a:cs typeface="Montserrat Ultra-Bold"/>
                <a:sym typeface="Montserrat Ultra-Bold"/>
              </a:rPr>
              <a:t>MOTIVACIÓ I </a:t>
            </a:r>
          </a:p>
          <a:p>
            <a:pPr algn="ctr">
              <a:lnSpc>
                <a:spcPts val="3565"/>
              </a:lnSpc>
              <a:spcBef>
                <a:spcPct val="0"/>
              </a:spcBef>
            </a:pPr>
            <a:r>
              <a:rPr lang="en-US" b="true" sz="3100" spc="52">
                <a:solidFill>
                  <a:srgbClr val="FEB814"/>
                </a:solidFill>
                <a:latin typeface="Montserrat Ultra-Bold"/>
                <a:ea typeface="Montserrat Ultra-Bold"/>
                <a:cs typeface="Montserrat Ultra-Bold"/>
                <a:sym typeface="Montserrat Ultra-Bold"/>
              </a:rPr>
              <a:t>ANÀLISI PRÈVIA</a:t>
            </a:r>
          </a:p>
        </p:txBody>
      </p:sp>
      <p:sp>
        <p:nvSpPr>
          <p:cNvPr name="TextBox 10" id="10"/>
          <p:cNvSpPr txBox="true"/>
          <p:nvPr/>
        </p:nvSpPr>
        <p:spPr>
          <a:xfrm rot="0">
            <a:off x="6005138" y="3533237"/>
            <a:ext cx="5463164" cy="448310"/>
          </a:xfrm>
          <a:prstGeom prst="rect">
            <a:avLst/>
          </a:prstGeom>
        </p:spPr>
        <p:txBody>
          <a:bodyPr anchor="t" rtlCol="false" tIns="0" lIns="0" bIns="0" rIns="0">
            <a:spAutoFit/>
          </a:bodyPr>
          <a:lstStyle/>
          <a:p>
            <a:pPr algn="l">
              <a:lnSpc>
                <a:spcPts val="3565"/>
              </a:lnSpc>
              <a:spcBef>
                <a:spcPct val="0"/>
              </a:spcBef>
            </a:pPr>
            <a:r>
              <a:rPr lang="en-US" b="true" sz="3100" spc="52">
                <a:solidFill>
                  <a:srgbClr val="08B8BF"/>
                </a:solidFill>
                <a:latin typeface="Montserrat Ultra-Bold"/>
                <a:ea typeface="Montserrat Ultra-Bold"/>
                <a:cs typeface="Montserrat Ultra-Bold"/>
                <a:sym typeface="Montserrat Ultra-Bold"/>
              </a:rPr>
              <a:t>SOLUCION PROPUESTA</a:t>
            </a:r>
          </a:p>
        </p:txBody>
      </p:sp>
      <p:sp>
        <p:nvSpPr>
          <p:cNvPr name="TextBox 11" id="11"/>
          <p:cNvSpPr txBox="true"/>
          <p:nvPr/>
        </p:nvSpPr>
        <p:spPr>
          <a:xfrm rot="0">
            <a:off x="12384714" y="3443852"/>
            <a:ext cx="4799034" cy="448310"/>
          </a:xfrm>
          <a:prstGeom prst="rect">
            <a:avLst/>
          </a:prstGeom>
        </p:spPr>
        <p:txBody>
          <a:bodyPr anchor="t" rtlCol="false" tIns="0" lIns="0" bIns="0" rIns="0">
            <a:spAutoFit/>
          </a:bodyPr>
          <a:lstStyle/>
          <a:p>
            <a:pPr algn="l">
              <a:lnSpc>
                <a:spcPts val="3565"/>
              </a:lnSpc>
              <a:spcBef>
                <a:spcPct val="0"/>
              </a:spcBef>
            </a:pPr>
            <a:r>
              <a:rPr lang="en-US" b="true" sz="3100" spc="52">
                <a:solidFill>
                  <a:srgbClr val="EF3166"/>
                </a:solidFill>
                <a:latin typeface="Montserrat Bold"/>
                <a:ea typeface="Montserrat Bold"/>
                <a:cs typeface="Montserrat Bold"/>
                <a:sym typeface="Montserrat Bold"/>
              </a:rPr>
              <a:t>IMPACTO ESPERADO</a:t>
            </a:r>
          </a:p>
        </p:txBody>
      </p:sp>
      <p:sp>
        <p:nvSpPr>
          <p:cNvPr name="TextBox 12" id="12"/>
          <p:cNvSpPr txBox="true"/>
          <p:nvPr/>
        </p:nvSpPr>
        <p:spPr>
          <a:xfrm rot="0">
            <a:off x="663035" y="4493280"/>
            <a:ext cx="4880908" cy="2790423"/>
          </a:xfrm>
          <a:prstGeom prst="rect">
            <a:avLst/>
          </a:prstGeom>
        </p:spPr>
        <p:txBody>
          <a:bodyPr anchor="t" rtlCol="false" tIns="0" lIns="0" bIns="0" rIns="0">
            <a:spAutoFit/>
          </a:bodyPr>
          <a:lstStyle/>
          <a:p>
            <a:pPr algn="l" marL="489188" indent="-244594" lvl="1">
              <a:lnSpc>
                <a:spcPts val="3172"/>
              </a:lnSpc>
              <a:buFont typeface="Arial"/>
              <a:buChar char="•"/>
            </a:pPr>
            <a:r>
              <a:rPr lang="en-US" sz="2265">
                <a:solidFill>
                  <a:srgbClr val="000000"/>
                </a:solidFill>
                <a:latin typeface="Montserrat"/>
                <a:ea typeface="Montserrat"/>
                <a:cs typeface="Montserrat"/>
                <a:sym typeface="Montserrat"/>
              </a:rPr>
              <a:t>Nuestro reto es fomentar el turismo sostenible en Barcelona. Buscamos equilibrar la afluencia en los puntos turísticos para mejorar la experiencia tanto para visitantes como residentes.</a:t>
            </a:r>
          </a:p>
        </p:txBody>
      </p:sp>
      <p:sp>
        <p:nvSpPr>
          <p:cNvPr name="TextBox 13" id="13"/>
          <p:cNvSpPr txBox="true"/>
          <p:nvPr/>
        </p:nvSpPr>
        <p:spPr>
          <a:xfrm rot="0">
            <a:off x="6299661" y="4367376"/>
            <a:ext cx="4874117" cy="2790317"/>
          </a:xfrm>
          <a:prstGeom prst="rect">
            <a:avLst/>
          </a:prstGeom>
        </p:spPr>
        <p:txBody>
          <a:bodyPr anchor="t" rtlCol="false" tIns="0" lIns="0" bIns="0" rIns="0">
            <a:spAutoFit/>
          </a:bodyPr>
          <a:lstStyle/>
          <a:p>
            <a:pPr algn="l" marL="490094" indent="-245047" lvl="1">
              <a:lnSpc>
                <a:spcPts val="3178"/>
              </a:lnSpc>
              <a:buFont typeface="Arial"/>
              <a:buChar char="•"/>
            </a:pPr>
            <a:r>
              <a:rPr lang="en-US" sz="2270">
                <a:solidFill>
                  <a:srgbClr val="000000"/>
                </a:solidFill>
                <a:latin typeface="Montserrat"/>
                <a:ea typeface="Montserrat"/>
                <a:cs typeface="Montserrat"/>
                <a:sym typeface="Montserrat"/>
              </a:rPr>
              <a:t>Hemos desarrollado una herramienta que proporciona alternativas menos saturadas a las zonas más concurridas, permitiendo a los turistas tomar decisiones más informadas.</a:t>
            </a:r>
          </a:p>
        </p:txBody>
      </p:sp>
      <p:sp>
        <p:nvSpPr>
          <p:cNvPr name="TextBox 14" id="14"/>
          <p:cNvSpPr txBox="true"/>
          <p:nvPr/>
        </p:nvSpPr>
        <p:spPr>
          <a:xfrm rot="0">
            <a:off x="12133250" y="4367376"/>
            <a:ext cx="5050498" cy="2390267"/>
          </a:xfrm>
          <a:prstGeom prst="rect">
            <a:avLst/>
          </a:prstGeom>
        </p:spPr>
        <p:txBody>
          <a:bodyPr anchor="t" rtlCol="false" tIns="0" lIns="0" bIns="0" rIns="0">
            <a:spAutoFit/>
          </a:bodyPr>
          <a:lstStyle/>
          <a:p>
            <a:pPr algn="l" marL="490094" indent="-245047" lvl="1">
              <a:lnSpc>
                <a:spcPts val="3178"/>
              </a:lnSpc>
              <a:buFont typeface="Arial"/>
              <a:buChar char="•"/>
            </a:pPr>
            <a:r>
              <a:rPr lang="en-US" sz="2270">
                <a:solidFill>
                  <a:srgbClr val="000000"/>
                </a:solidFill>
                <a:latin typeface="Montserrat"/>
                <a:ea typeface="Montserrat"/>
                <a:cs typeface="Montserrat"/>
                <a:sym typeface="Montserrat"/>
              </a:rPr>
              <a:t>Esperamos reducir la congestión en puntos turísticos clave en un 15-20% y mejorar la economía de zonas menos visitadas al fomentar rutas alternativas.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365903">
            <a:off x="11457448" y="-2245356"/>
            <a:ext cx="8487139" cy="5792473"/>
          </a:xfrm>
          <a:custGeom>
            <a:avLst/>
            <a:gdLst/>
            <a:ahLst/>
            <a:cxnLst/>
            <a:rect r="r" b="b" t="t" l="l"/>
            <a:pathLst>
              <a:path h="5792473" w="8487139">
                <a:moveTo>
                  <a:pt x="0" y="0"/>
                </a:moveTo>
                <a:lnTo>
                  <a:pt x="8487140" y="0"/>
                </a:lnTo>
                <a:lnTo>
                  <a:pt x="8487140" y="5792473"/>
                </a:lnTo>
                <a:lnTo>
                  <a:pt x="0" y="579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94893">
            <a:off x="14353937" y="4266712"/>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13715">
            <a:off x="-2327466" y="5183531"/>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96517">
            <a:off x="3959574" y="1499865"/>
            <a:ext cx="9758046" cy="8303210"/>
          </a:xfrm>
          <a:custGeom>
            <a:avLst/>
            <a:gdLst/>
            <a:ahLst/>
            <a:cxnLst/>
            <a:rect r="r" b="b" t="t" l="l"/>
            <a:pathLst>
              <a:path h="8303210" w="9758046">
                <a:moveTo>
                  <a:pt x="0" y="8303211"/>
                </a:moveTo>
                <a:lnTo>
                  <a:pt x="9758046" y="8303211"/>
                </a:lnTo>
                <a:lnTo>
                  <a:pt x="9758046" y="0"/>
                </a:lnTo>
                <a:lnTo>
                  <a:pt x="0" y="0"/>
                </a:lnTo>
                <a:lnTo>
                  <a:pt x="0" y="830321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17136" y="3867080"/>
            <a:ext cx="8695442" cy="507365"/>
          </a:xfrm>
          <a:prstGeom prst="rect">
            <a:avLst/>
          </a:prstGeom>
        </p:spPr>
        <p:txBody>
          <a:bodyPr anchor="t" rtlCol="false" tIns="0" lIns="0" bIns="0" rIns="0">
            <a:spAutoFit/>
          </a:bodyPr>
          <a:lstStyle/>
          <a:p>
            <a:pPr algn="l">
              <a:lnSpc>
                <a:spcPts val="3909"/>
              </a:lnSpc>
              <a:spcBef>
                <a:spcPct val="0"/>
              </a:spcBef>
            </a:pPr>
            <a:r>
              <a:rPr lang="en-US" b="true" sz="3399" spc="57">
                <a:solidFill>
                  <a:srgbClr val="000000"/>
                </a:solidFill>
                <a:latin typeface="Montserrat Ultra-Bold"/>
                <a:ea typeface="Montserrat Ultra-Bold"/>
                <a:cs typeface="Montserrat Ultra-Bold"/>
                <a:sym typeface="Montserrat Ultra-Bold"/>
              </a:rPr>
              <a:t>TARGET</a:t>
            </a:r>
          </a:p>
        </p:txBody>
      </p:sp>
      <p:sp>
        <p:nvSpPr>
          <p:cNvPr name="TextBox 7" id="7"/>
          <p:cNvSpPr txBox="true"/>
          <p:nvPr/>
        </p:nvSpPr>
        <p:spPr>
          <a:xfrm rot="0">
            <a:off x="5377710" y="4623025"/>
            <a:ext cx="7532581" cy="2092452"/>
          </a:xfrm>
          <a:prstGeom prst="rect">
            <a:avLst/>
          </a:prstGeom>
        </p:spPr>
        <p:txBody>
          <a:bodyPr anchor="t" rtlCol="false" tIns="0" lIns="0" bIns="0" rIns="0">
            <a:spAutoFit/>
          </a:bodyPr>
          <a:lstStyle/>
          <a:p>
            <a:pPr algn="ctr">
              <a:lnSpc>
                <a:spcPts val="3318"/>
              </a:lnSpc>
            </a:pPr>
            <a:r>
              <a:rPr lang="en-US" sz="2370">
                <a:solidFill>
                  <a:srgbClr val="000000"/>
                </a:solidFill>
                <a:latin typeface="Montserrat"/>
                <a:ea typeface="Montserrat"/>
                <a:cs typeface="Montserrat"/>
                <a:sym typeface="Montserrat"/>
              </a:rPr>
              <a:t>Principales intermediarios que gestionan un tipo de turismo específico en Barcelona. Hoteles, agencias de viajes, servicios de guia turístico que  busquen añadir valor a sus servicios y colaborar con la sostenibilidad del turismo en la ciudad.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0">
            <a:off x="7817408" y="172630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021" y="4350595"/>
            <a:ext cx="1202573" cy="1023280"/>
          </a:xfrm>
          <a:custGeom>
            <a:avLst/>
            <a:gdLst/>
            <a:ahLst/>
            <a:cxnLst/>
            <a:rect r="r" b="b" t="t" l="l"/>
            <a:pathLst>
              <a:path h="1023280" w="1202573">
                <a:moveTo>
                  <a:pt x="0" y="0"/>
                </a:moveTo>
                <a:lnTo>
                  <a:pt x="1202573" y="0"/>
                </a:lnTo>
                <a:lnTo>
                  <a:pt x="1202573" y="1023280"/>
                </a:lnTo>
                <a:lnTo>
                  <a:pt x="0" y="1023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48021" y="675994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790902" y="6747304"/>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181259" y="6252191"/>
            <a:ext cx="6371387" cy="3533224"/>
          </a:xfrm>
          <a:custGeom>
            <a:avLst/>
            <a:gdLst/>
            <a:ahLst/>
            <a:cxnLst/>
            <a:rect r="r" b="b" t="t" l="l"/>
            <a:pathLst>
              <a:path h="3533224" w="6371387">
                <a:moveTo>
                  <a:pt x="6371387" y="0"/>
                </a:moveTo>
                <a:lnTo>
                  <a:pt x="0" y="0"/>
                </a:lnTo>
                <a:lnTo>
                  <a:pt x="0" y="3533224"/>
                </a:lnTo>
                <a:lnTo>
                  <a:pt x="6371387" y="3533224"/>
                </a:lnTo>
                <a:lnTo>
                  <a:pt x="63713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43884">
            <a:off x="-5651166" y="-249334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9991335">
            <a:off x="15363567" y="816931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384070">
            <a:off x="15290974" y="-3911779"/>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740271" y="5648314"/>
            <a:ext cx="1519029" cy="1519029"/>
          </a:xfrm>
          <a:custGeom>
            <a:avLst/>
            <a:gdLst/>
            <a:ahLst/>
            <a:cxnLst/>
            <a:rect r="r" b="b" t="t" l="l"/>
            <a:pathLst>
              <a:path h="1519029" w="1519029">
                <a:moveTo>
                  <a:pt x="0" y="0"/>
                </a:moveTo>
                <a:lnTo>
                  <a:pt x="1519029" y="0"/>
                </a:lnTo>
                <a:lnTo>
                  <a:pt x="1519029" y="1519029"/>
                </a:lnTo>
                <a:lnTo>
                  <a:pt x="0" y="15190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740271" y="3662399"/>
            <a:ext cx="1519029" cy="1619120"/>
          </a:xfrm>
          <a:custGeom>
            <a:avLst/>
            <a:gdLst/>
            <a:ahLst/>
            <a:cxnLst/>
            <a:rect r="r" b="b" t="t" l="l"/>
            <a:pathLst>
              <a:path h="1619120" w="1519029">
                <a:moveTo>
                  <a:pt x="0" y="0"/>
                </a:moveTo>
                <a:lnTo>
                  <a:pt x="1519029" y="0"/>
                </a:lnTo>
                <a:lnTo>
                  <a:pt x="1519029" y="1619120"/>
                </a:lnTo>
                <a:lnTo>
                  <a:pt x="0" y="16191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698021" y="1772107"/>
            <a:ext cx="4979395" cy="467995"/>
          </a:xfrm>
          <a:prstGeom prst="rect">
            <a:avLst/>
          </a:prstGeom>
        </p:spPr>
        <p:txBody>
          <a:bodyPr anchor="t" rtlCol="false" tIns="0" lIns="0" bIns="0" rIns="0">
            <a:spAutoFit/>
          </a:bodyPr>
          <a:lstStyle/>
          <a:p>
            <a:pPr algn="l">
              <a:lnSpc>
                <a:spcPts val="3680"/>
              </a:lnSpc>
              <a:spcBef>
                <a:spcPct val="0"/>
              </a:spcBef>
            </a:pPr>
            <a:r>
              <a:rPr lang="en-US" b="true" sz="3200" spc="54">
                <a:solidFill>
                  <a:srgbClr val="000000"/>
                </a:solidFill>
                <a:latin typeface="Montserrat Ultra-Bold"/>
                <a:ea typeface="Montserrat Ultra-Bold"/>
                <a:cs typeface="Montserrat Ultra-Bold"/>
                <a:sym typeface="Montserrat Ultra-Bold"/>
              </a:rPr>
              <a:t>FRONTEND</a:t>
            </a:r>
          </a:p>
        </p:txBody>
      </p:sp>
      <p:sp>
        <p:nvSpPr>
          <p:cNvPr name="TextBox 13" id="13"/>
          <p:cNvSpPr txBox="true"/>
          <p:nvPr/>
        </p:nvSpPr>
        <p:spPr>
          <a:xfrm rot="0">
            <a:off x="1698021" y="2563952"/>
            <a:ext cx="5123562" cy="3329940"/>
          </a:xfrm>
          <a:prstGeom prst="rect">
            <a:avLst/>
          </a:prstGeom>
        </p:spPr>
        <p:txBody>
          <a:bodyPr anchor="t" rtlCol="false" tIns="0" lIns="0" bIns="0" rIns="0">
            <a:spAutoFit/>
          </a:bodyPr>
          <a:lstStyle/>
          <a:p>
            <a:pPr algn="l">
              <a:lnSpc>
                <a:spcPts val="3359"/>
              </a:lnSpc>
            </a:pPr>
            <a:r>
              <a:rPr lang="en-US" sz="2400">
                <a:solidFill>
                  <a:srgbClr val="000000"/>
                </a:solidFill>
                <a:latin typeface="Open Sans Light"/>
                <a:ea typeface="Open Sans Light"/>
                <a:cs typeface="Open Sans Light"/>
                <a:sym typeface="Open Sans Light"/>
              </a:rPr>
              <a:t>En el desarrollo del frontend, hemos priorizado una experiencia de usuario intuitiva y accesible, optimizada tanto para turistas con conocimientos tecnológicos como para aquellos que no están tan familiarizados con este tipo de herramientas.</a:t>
            </a:r>
          </a:p>
        </p:txBody>
      </p:sp>
      <p:sp>
        <p:nvSpPr>
          <p:cNvPr name="TextBox 14" id="14"/>
          <p:cNvSpPr txBox="true"/>
          <p:nvPr/>
        </p:nvSpPr>
        <p:spPr>
          <a:xfrm rot="0">
            <a:off x="8171661" y="201347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1</a:t>
            </a:r>
          </a:p>
        </p:txBody>
      </p:sp>
      <p:sp>
        <p:nvSpPr>
          <p:cNvPr name="TextBox 15" id="15"/>
          <p:cNvSpPr txBox="true"/>
          <p:nvPr/>
        </p:nvSpPr>
        <p:spPr>
          <a:xfrm rot="0">
            <a:off x="9250619" y="1605167"/>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UI/UX</a:t>
            </a:r>
          </a:p>
        </p:txBody>
      </p:sp>
      <p:sp>
        <p:nvSpPr>
          <p:cNvPr name="TextBox 16" id="16"/>
          <p:cNvSpPr txBox="true"/>
          <p:nvPr/>
        </p:nvSpPr>
        <p:spPr>
          <a:xfrm rot="0">
            <a:off x="9250619" y="2129908"/>
            <a:ext cx="5995592" cy="1842135"/>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Hemos priorizado la simplicidad y la claridad en el diseño. El mapa interactivo es el centro de la aplicación, proporcionando una visualización directa de la ocupación turística.</a:t>
            </a:r>
          </a:p>
        </p:txBody>
      </p:sp>
      <p:sp>
        <p:nvSpPr>
          <p:cNvPr name="TextBox 17" id="17"/>
          <p:cNvSpPr txBox="true"/>
          <p:nvPr/>
        </p:nvSpPr>
        <p:spPr>
          <a:xfrm rot="0">
            <a:off x="8202274" y="463776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2</a:t>
            </a:r>
          </a:p>
        </p:txBody>
      </p:sp>
      <p:sp>
        <p:nvSpPr>
          <p:cNvPr name="TextBox 18" id="18"/>
          <p:cNvSpPr txBox="true"/>
          <p:nvPr/>
        </p:nvSpPr>
        <p:spPr>
          <a:xfrm rot="0">
            <a:off x="9281231" y="4424334"/>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Herramientas utilizadas</a:t>
            </a:r>
          </a:p>
        </p:txBody>
      </p:sp>
      <p:sp>
        <p:nvSpPr>
          <p:cNvPr name="TextBox 19" id="19"/>
          <p:cNvSpPr txBox="true"/>
          <p:nvPr/>
        </p:nvSpPr>
        <p:spPr>
          <a:xfrm rot="0">
            <a:off x="9050594" y="4937168"/>
            <a:ext cx="5995592" cy="1470660"/>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000000"/>
                </a:solidFill>
                <a:latin typeface="Montserrat"/>
                <a:ea typeface="Montserrat"/>
                <a:cs typeface="Montserrat"/>
                <a:sym typeface="Montserrat"/>
              </a:rPr>
              <a:t>Angular 18.0: Para un frontend modular y escalable.</a:t>
            </a:r>
          </a:p>
          <a:p>
            <a:pPr algn="l" marL="453387" indent="-226693" lvl="1">
              <a:lnSpc>
                <a:spcPts val="2939"/>
              </a:lnSpc>
              <a:buFont typeface="Arial"/>
              <a:buChar char="•"/>
            </a:pPr>
            <a:r>
              <a:rPr lang="en-US" sz="2099">
                <a:solidFill>
                  <a:srgbClr val="000000"/>
                </a:solidFill>
                <a:latin typeface="Montserrat"/>
                <a:ea typeface="Montserrat"/>
                <a:cs typeface="Montserrat"/>
                <a:sym typeface="Montserrat"/>
              </a:rPr>
              <a:t>Bootstrap 5.3: Para un diseño responsive.</a:t>
            </a:r>
          </a:p>
          <a:p>
            <a:pPr algn="l">
              <a:lnSpc>
                <a:spcPts val="2939"/>
              </a:lnSpc>
            </a:pPr>
          </a:p>
        </p:txBody>
      </p:sp>
      <p:sp>
        <p:nvSpPr>
          <p:cNvPr name="TextBox 20" id="20"/>
          <p:cNvSpPr txBox="true"/>
          <p:nvPr/>
        </p:nvSpPr>
        <p:spPr>
          <a:xfrm rot="0">
            <a:off x="8202274" y="704711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3</a:t>
            </a:r>
          </a:p>
        </p:txBody>
      </p:sp>
      <p:sp>
        <p:nvSpPr>
          <p:cNvPr name="TextBox 21" id="21"/>
          <p:cNvSpPr txBox="true"/>
          <p:nvPr/>
        </p:nvSpPr>
        <p:spPr>
          <a:xfrm rot="0">
            <a:off x="9250619" y="6638807"/>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Responsive</a:t>
            </a:r>
          </a:p>
        </p:txBody>
      </p:sp>
      <p:sp>
        <p:nvSpPr>
          <p:cNvPr name="TextBox 22" id="22"/>
          <p:cNvSpPr txBox="true"/>
          <p:nvPr/>
        </p:nvSpPr>
        <p:spPr>
          <a:xfrm rot="0">
            <a:off x="9281231" y="7163548"/>
            <a:ext cx="5995592"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La app está completamente optimizada para móviles, tabletas y PCs, asegurando una experiencia fluida en cualquier dispositivo.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0">
            <a:off x="7817408" y="172630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021" y="4350595"/>
            <a:ext cx="1202573" cy="1023280"/>
          </a:xfrm>
          <a:custGeom>
            <a:avLst/>
            <a:gdLst/>
            <a:ahLst/>
            <a:cxnLst/>
            <a:rect r="r" b="b" t="t" l="l"/>
            <a:pathLst>
              <a:path h="1023280" w="1202573">
                <a:moveTo>
                  <a:pt x="0" y="0"/>
                </a:moveTo>
                <a:lnTo>
                  <a:pt x="1202573" y="0"/>
                </a:lnTo>
                <a:lnTo>
                  <a:pt x="1202573" y="1023280"/>
                </a:lnTo>
                <a:lnTo>
                  <a:pt x="0" y="1023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48021" y="675994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790902" y="6747304"/>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181259" y="6252191"/>
            <a:ext cx="6371387" cy="3533224"/>
          </a:xfrm>
          <a:custGeom>
            <a:avLst/>
            <a:gdLst/>
            <a:ahLst/>
            <a:cxnLst/>
            <a:rect r="r" b="b" t="t" l="l"/>
            <a:pathLst>
              <a:path h="3533224" w="6371387">
                <a:moveTo>
                  <a:pt x="6371387" y="0"/>
                </a:moveTo>
                <a:lnTo>
                  <a:pt x="0" y="0"/>
                </a:lnTo>
                <a:lnTo>
                  <a:pt x="0" y="3533224"/>
                </a:lnTo>
                <a:lnTo>
                  <a:pt x="6371387" y="3533224"/>
                </a:lnTo>
                <a:lnTo>
                  <a:pt x="63713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43884">
            <a:off x="-5651166" y="-249334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9991335">
            <a:off x="15363567" y="816931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384070">
            <a:off x="15290974" y="-3911779"/>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476848" y="5935290"/>
            <a:ext cx="2631387" cy="1502283"/>
          </a:xfrm>
          <a:custGeom>
            <a:avLst/>
            <a:gdLst/>
            <a:ahLst/>
            <a:cxnLst/>
            <a:rect r="r" b="b" t="t" l="l"/>
            <a:pathLst>
              <a:path h="1502283" w="2631387">
                <a:moveTo>
                  <a:pt x="0" y="0"/>
                </a:moveTo>
                <a:lnTo>
                  <a:pt x="2631387" y="0"/>
                </a:lnTo>
                <a:lnTo>
                  <a:pt x="2631387" y="1502283"/>
                </a:lnTo>
                <a:lnTo>
                  <a:pt x="0" y="15022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798660" y="2953723"/>
            <a:ext cx="1642381" cy="2582188"/>
          </a:xfrm>
          <a:custGeom>
            <a:avLst/>
            <a:gdLst/>
            <a:ahLst/>
            <a:cxnLst/>
            <a:rect r="r" b="b" t="t" l="l"/>
            <a:pathLst>
              <a:path h="2582188" w="1642381">
                <a:moveTo>
                  <a:pt x="0" y="0"/>
                </a:moveTo>
                <a:lnTo>
                  <a:pt x="1642381" y="0"/>
                </a:lnTo>
                <a:lnTo>
                  <a:pt x="1642381" y="2582188"/>
                </a:lnTo>
                <a:lnTo>
                  <a:pt x="0" y="25821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698021" y="1599134"/>
            <a:ext cx="4979395" cy="467995"/>
          </a:xfrm>
          <a:prstGeom prst="rect">
            <a:avLst/>
          </a:prstGeom>
        </p:spPr>
        <p:txBody>
          <a:bodyPr anchor="t" rtlCol="false" tIns="0" lIns="0" bIns="0" rIns="0">
            <a:spAutoFit/>
          </a:bodyPr>
          <a:lstStyle/>
          <a:p>
            <a:pPr algn="l">
              <a:lnSpc>
                <a:spcPts val="3680"/>
              </a:lnSpc>
              <a:spcBef>
                <a:spcPct val="0"/>
              </a:spcBef>
            </a:pPr>
            <a:r>
              <a:rPr lang="en-US" b="true" sz="3200" spc="54">
                <a:solidFill>
                  <a:srgbClr val="000000"/>
                </a:solidFill>
                <a:latin typeface="Montserrat Ultra-Bold"/>
                <a:ea typeface="Montserrat Ultra-Bold"/>
                <a:cs typeface="Montserrat Ultra-Bold"/>
                <a:sym typeface="Montserrat Ultra-Bold"/>
              </a:rPr>
              <a:t>BACKEND</a:t>
            </a:r>
          </a:p>
        </p:txBody>
      </p:sp>
      <p:sp>
        <p:nvSpPr>
          <p:cNvPr name="TextBox 13" id="13"/>
          <p:cNvSpPr txBox="true"/>
          <p:nvPr/>
        </p:nvSpPr>
        <p:spPr>
          <a:xfrm rot="0">
            <a:off x="1698021" y="2240167"/>
            <a:ext cx="5538362" cy="3709339"/>
          </a:xfrm>
          <a:prstGeom prst="rect">
            <a:avLst/>
          </a:prstGeom>
        </p:spPr>
        <p:txBody>
          <a:bodyPr anchor="t" rtlCol="false" tIns="0" lIns="0" bIns="0" rIns="0">
            <a:spAutoFit/>
          </a:bodyPr>
          <a:lstStyle/>
          <a:p>
            <a:pPr algn="l">
              <a:lnSpc>
                <a:spcPts val="3315"/>
              </a:lnSpc>
            </a:pPr>
            <a:r>
              <a:rPr lang="en-US" sz="2368">
                <a:solidFill>
                  <a:srgbClr val="000000"/>
                </a:solidFill>
                <a:latin typeface="Open Sans Light"/>
                <a:ea typeface="Open Sans Light"/>
                <a:cs typeface="Open Sans Light"/>
                <a:sym typeface="Open Sans Light"/>
              </a:rPr>
              <a:t>En el desarrollo del backend, hemos priorizado una arquitectura robusta y eficiente, optimizada para procesar grandes volúmenes de datos históricos de manera fluida. El sistema está diseñado para ser escalable y accesible, para integrarse sin fricciones con el frontend, garantizando un rendimiento confiable y seguro.</a:t>
            </a:r>
          </a:p>
        </p:txBody>
      </p:sp>
      <p:sp>
        <p:nvSpPr>
          <p:cNvPr name="TextBox 14" id="14"/>
          <p:cNvSpPr txBox="true"/>
          <p:nvPr/>
        </p:nvSpPr>
        <p:spPr>
          <a:xfrm rot="0">
            <a:off x="8171661" y="201347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1</a:t>
            </a:r>
          </a:p>
        </p:txBody>
      </p:sp>
      <p:sp>
        <p:nvSpPr>
          <p:cNvPr name="TextBox 15" id="15"/>
          <p:cNvSpPr txBox="true"/>
          <p:nvPr/>
        </p:nvSpPr>
        <p:spPr>
          <a:xfrm rot="0">
            <a:off x="9250619" y="1605167"/>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Arquitectura</a:t>
            </a:r>
          </a:p>
        </p:txBody>
      </p:sp>
      <p:sp>
        <p:nvSpPr>
          <p:cNvPr name="TextBox 16" id="16"/>
          <p:cNvSpPr txBox="true"/>
          <p:nvPr/>
        </p:nvSpPr>
        <p:spPr>
          <a:xfrm rot="0">
            <a:off x="9250619" y="2129908"/>
            <a:ext cx="5995592"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El backend está diseñado como un sistema monolítico utilizando Java y MySQL, optimizado para manejar y procesar grandes volúmenes de datos históricos.</a:t>
            </a:r>
          </a:p>
        </p:txBody>
      </p:sp>
      <p:sp>
        <p:nvSpPr>
          <p:cNvPr name="TextBox 17" id="17"/>
          <p:cNvSpPr txBox="true"/>
          <p:nvPr/>
        </p:nvSpPr>
        <p:spPr>
          <a:xfrm rot="0">
            <a:off x="8202274" y="463776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2</a:t>
            </a:r>
          </a:p>
        </p:txBody>
      </p:sp>
      <p:sp>
        <p:nvSpPr>
          <p:cNvPr name="TextBox 18" id="18"/>
          <p:cNvSpPr txBox="true"/>
          <p:nvPr/>
        </p:nvSpPr>
        <p:spPr>
          <a:xfrm rot="0">
            <a:off x="9250619" y="4305105"/>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Escalabilidad y seguridad </a:t>
            </a:r>
          </a:p>
        </p:txBody>
      </p:sp>
      <p:sp>
        <p:nvSpPr>
          <p:cNvPr name="TextBox 19" id="19"/>
          <p:cNvSpPr txBox="true"/>
          <p:nvPr/>
        </p:nvSpPr>
        <p:spPr>
          <a:xfrm rot="0">
            <a:off x="9250619" y="4781530"/>
            <a:ext cx="5995592"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El sistema puede escalar horizontalmente conforme aumenta el volumen de datos, asegurando conexiones seguras y una alta disponibilidad.</a:t>
            </a:r>
          </a:p>
        </p:txBody>
      </p:sp>
      <p:sp>
        <p:nvSpPr>
          <p:cNvPr name="TextBox 20" id="20"/>
          <p:cNvSpPr txBox="true"/>
          <p:nvPr/>
        </p:nvSpPr>
        <p:spPr>
          <a:xfrm rot="0">
            <a:off x="8202274" y="704711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3</a:t>
            </a:r>
          </a:p>
        </p:txBody>
      </p:sp>
      <p:sp>
        <p:nvSpPr>
          <p:cNvPr name="TextBox 21" id="21"/>
          <p:cNvSpPr txBox="true"/>
          <p:nvPr/>
        </p:nvSpPr>
        <p:spPr>
          <a:xfrm rot="0">
            <a:off x="9250619" y="6638807"/>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Integración con el frontend</a:t>
            </a:r>
          </a:p>
        </p:txBody>
      </p:sp>
      <p:sp>
        <p:nvSpPr>
          <p:cNvPr name="TextBox 22" id="22"/>
          <p:cNvSpPr txBox="true"/>
          <p:nvPr/>
        </p:nvSpPr>
        <p:spPr>
          <a:xfrm rot="0">
            <a:off x="9281231" y="7163548"/>
            <a:ext cx="5995592"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La comunicación se realiza a través de APIs RESTful, proporcionando al frontend las predicciones generadas por el análisis de datos históricos.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0">
            <a:off x="7817408" y="172630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021" y="4006964"/>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17408" y="6469170"/>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790902" y="6747304"/>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181259" y="6252191"/>
            <a:ext cx="6371387" cy="3533224"/>
          </a:xfrm>
          <a:custGeom>
            <a:avLst/>
            <a:gdLst/>
            <a:ahLst/>
            <a:cxnLst/>
            <a:rect r="r" b="b" t="t" l="l"/>
            <a:pathLst>
              <a:path h="3533224" w="6371387">
                <a:moveTo>
                  <a:pt x="6371387" y="0"/>
                </a:moveTo>
                <a:lnTo>
                  <a:pt x="0" y="0"/>
                </a:lnTo>
                <a:lnTo>
                  <a:pt x="0" y="3533224"/>
                </a:lnTo>
                <a:lnTo>
                  <a:pt x="6371387" y="3533224"/>
                </a:lnTo>
                <a:lnTo>
                  <a:pt x="63713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43884">
            <a:off x="-5651166" y="-249334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9991335">
            <a:off x="15363567" y="8169313"/>
            <a:ext cx="8487139" cy="5792473"/>
          </a:xfrm>
          <a:custGeom>
            <a:avLst/>
            <a:gdLst/>
            <a:ahLst/>
            <a:cxnLst/>
            <a:rect r="r" b="b" t="t" l="l"/>
            <a:pathLst>
              <a:path h="5792473" w="8487139">
                <a:moveTo>
                  <a:pt x="0" y="0"/>
                </a:moveTo>
                <a:lnTo>
                  <a:pt x="8487140" y="0"/>
                </a:lnTo>
                <a:lnTo>
                  <a:pt x="8487140" y="5792472"/>
                </a:lnTo>
                <a:lnTo>
                  <a:pt x="0" y="579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384070">
            <a:off x="15290974" y="-3911779"/>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698021" y="1772107"/>
            <a:ext cx="4979395" cy="467995"/>
          </a:xfrm>
          <a:prstGeom prst="rect">
            <a:avLst/>
          </a:prstGeom>
        </p:spPr>
        <p:txBody>
          <a:bodyPr anchor="t" rtlCol="false" tIns="0" lIns="0" bIns="0" rIns="0">
            <a:spAutoFit/>
          </a:bodyPr>
          <a:lstStyle/>
          <a:p>
            <a:pPr algn="l">
              <a:lnSpc>
                <a:spcPts val="3680"/>
              </a:lnSpc>
              <a:spcBef>
                <a:spcPct val="0"/>
              </a:spcBef>
            </a:pPr>
            <a:r>
              <a:rPr lang="en-US" b="true" sz="3200" spc="54">
                <a:solidFill>
                  <a:srgbClr val="000000"/>
                </a:solidFill>
                <a:latin typeface="Montserrat Ultra-Bold"/>
                <a:ea typeface="Montserrat Ultra-Bold"/>
                <a:cs typeface="Montserrat Ultra-Bold"/>
                <a:sym typeface="Montserrat Ultra-Bold"/>
              </a:rPr>
              <a:t>DATA</a:t>
            </a:r>
          </a:p>
        </p:txBody>
      </p:sp>
      <p:sp>
        <p:nvSpPr>
          <p:cNvPr name="TextBox 11" id="11"/>
          <p:cNvSpPr txBox="true"/>
          <p:nvPr/>
        </p:nvSpPr>
        <p:spPr>
          <a:xfrm rot="0">
            <a:off x="1698021" y="2367664"/>
            <a:ext cx="5566937" cy="3709339"/>
          </a:xfrm>
          <a:prstGeom prst="rect">
            <a:avLst/>
          </a:prstGeom>
        </p:spPr>
        <p:txBody>
          <a:bodyPr anchor="t" rtlCol="false" tIns="0" lIns="0" bIns="0" rIns="0">
            <a:spAutoFit/>
          </a:bodyPr>
          <a:lstStyle/>
          <a:p>
            <a:pPr algn="l">
              <a:lnSpc>
                <a:spcPts val="3315"/>
              </a:lnSpc>
            </a:pPr>
            <a:r>
              <a:rPr lang="en-US" sz="2368">
                <a:solidFill>
                  <a:srgbClr val="000000"/>
                </a:solidFill>
                <a:latin typeface="Open Sans Light"/>
                <a:ea typeface="Open Sans Light"/>
                <a:cs typeface="Open Sans Light"/>
                <a:sym typeface="Open Sans Light"/>
              </a:rPr>
              <a:t>Nuestro objetivo fue preparar datos de alta calidad para alimentar los mapas interactivos y las visualizaciones presentadas en el frontend. Como prueba de concepto, nos centramos en datos de turismo y medioambientales del año 2019, que sirvieron como banco de pruebas para simular el flujo de información en el futuro.</a:t>
            </a:r>
          </a:p>
        </p:txBody>
      </p:sp>
      <p:sp>
        <p:nvSpPr>
          <p:cNvPr name="TextBox 12" id="12"/>
          <p:cNvSpPr txBox="true"/>
          <p:nvPr/>
        </p:nvSpPr>
        <p:spPr>
          <a:xfrm rot="0">
            <a:off x="8171661" y="201347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1</a:t>
            </a:r>
          </a:p>
        </p:txBody>
      </p:sp>
      <p:sp>
        <p:nvSpPr>
          <p:cNvPr name="TextBox 13" id="13"/>
          <p:cNvSpPr txBox="true"/>
          <p:nvPr/>
        </p:nvSpPr>
        <p:spPr>
          <a:xfrm rot="0">
            <a:off x="9250619" y="1605167"/>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Datos de Concentración Turística</a:t>
            </a:r>
          </a:p>
        </p:txBody>
      </p:sp>
      <p:sp>
        <p:nvSpPr>
          <p:cNvPr name="TextBox 14" id="14"/>
          <p:cNvSpPr txBox="true"/>
          <p:nvPr/>
        </p:nvSpPr>
        <p:spPr>
          <a:xfrm rot="0">
            <a:off x="9250619" y="2129908"/>
            <a:ext cx="6336224"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Debido a la falta de datos diarios detallados sobre la concentración de turistas, simulamos valores diarios basados en las estadísticas disponibles de los principales puntos turísticos.</a:t>
            </a:r>
          </a:p>
        </p:txBody>
      </p:sp>
      <p:sp>
        <p:nvSpPr>
          <p:cNvPr name="TextBox 15" id="15"/>
          <p:cNvSpPr txBox="true"/>
          <p:nvPr/>
        </p:nvSpPr>
        <p:spPr>
          <a:xfrm rot="0">
            <a:off x="8202274" y="4294132"/>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2</a:t>
            </a:r>
          </a:p>
        </p:txBody>
      </p:sp>
      <p:sp>
        <p:nvSpPr>
          <p:cNvPr name="TextBox 16" id="16"/>
          <p:cNvSpPr txBox="true"/>
          <p:nvPr/>
        </p:nvSpPr>
        <p:spPr>
          <a:xfrm rot="0">
            <a:off x="9250619" y="3961474"/>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Puntos de Interés</a:t>
            </a:r>
          </a:p>
        </p:txBody>
      </p:sp>
      <p:sp>
        <p:nvSpPr>
          <p:cNvPr name="TextBox 17" id="17"/>
          <p:cNvSpPr txBox="true"/>
          <p:nvPr/>
        </p:nvSpPr>
        <p:spPr>
          <a:xfrm rot="0">
            <a:off x="9220006" y="4515422"/>
            <a:ext cx="6495186"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Recopilamos puntos de interés cultural y turístico en toda Barcelona, combinando datos de ubicación y categorías relevantes.</a:t>
            </a:r>
          </a:p>
          <a:p>
            <a:pPr algn="l">
              <a:lnSpc>
                <a:spcPts val="2939"/>
              </a:lnSpc>
            </a:pPr>
          </a:p>
        </p:txBody>
      </p:sp>
      <p:sp>
        <p:nvSpPr>
          <p:cNvPr name="TextBox 18" id="18"/>
          <p:cNvSpPr txBox="true"/>
          <p:nvPr/>
        </p:nvSpPr>
        <p:spPr>
          <a:xfrm rot="0">
            <a:off x="8171661" y="6756338"/>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3</a:t>
            </a:r>
          </a:p>
        </p:txBody>
      </p:sp>
      <p:sp>
        <p:nvSpPr>
          <p:cNvPr name="TextBox 19" id="19"/>
          <p:cNvSpPr txBox="true"/>
          <p:nvPr/>
        </p:nvSpPr>
        <p:spPr>
          <a:xfrm rot="0">
            <a:off x="9220006" y="6348033"/>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Niveles de Ruido Ambiental (mock)</a:t>
            </a:r>
          </a:p>
        </p:txBody>
      </p:sp>
      <p:sp>
        <p:nvSpPr>
          <p:cNvPr name="TextBox 20" id="20"/>
          <p:cNvSpPr txBox="true"/>
          <p:nvPr/>
        </p:nvSpPr>
        <p:spPr>
          <a:xfrm rot="0">
            <a:off x="9250619" y="6872774"/>
            <a:ext cx="5995592" cy="1842135"/>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Integramos  datos de monitoreo de ruido con datos geográficos, permitiendo a los usuarios visualizar los niveles de ruido en relación con la densidad turística.</a:t>
            </a:r>
          </a:p>
          <a:p>
            <a:pPr algn="l">
              <a:lnSpc>
                <a:spcPts val="29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3038227">
            <a:off x="-3977057" y="8644060"/>
            <a:ext cx="8487139" cy="5792473"/>
          </a:xfrm>
          <a:custGeom>
            <a:avLst/>
            <a:gdLst/>
            <a:ahLst/>
            <a:cxnLst/>
            <a:rect r="r" b="b" t="t" l="l"/>
            <a:pathLst>
              <a:path h="5792473" w="8487139">
                <a:moveTo>
                  <a:pt x="0" y="0"/>
                </a:moveTo>
                <a:lnTo>
                  <a:pt x="8487139" y="0"/>
                </a:lnTo>
                <a:lnTo>
                  <a:pt x="8487139" y="5792473"/>
                </a:lnTo>
                <a:lnTo>
                  <a:pt x="0" y="579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9614" y="2404265"/>
            <a:ext cx="4942583" cy="4280738"/>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8B8BF"/>
            </a:solidFill>
          </p:spPr>
        </p:sp>
      </p:grpSp>
      <p:grpSp>
        <p:nvGrpSpPr>
          <p:cNvPr name="Group 5" id="5"/>
          <p:cNvGrpSpPr/>
          <p:nvPr/>
        </p:nvGrpSpPr>
        <p:grpSpPr>
          <a:xfrm rot="0">
            <a:off x="5745631" y="4740510"/>
            <a:ext cx="4942583" cy="4280738"/>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A9C0D"/>
            </a:solidFill>
          </p:spPr>
        </p:sp>
      </p:grpSp>
      <p:sp>
        <p:nvSpPr>
          <p:cNvPr name="Freeform 7" id="7"/>
          <p:cNvSpPr/>
          <p:nvPr/>
        </p:nvSpPr>
        <p:spPr>
          <a:xfrm flipH="false" flipV="false" rot="0">
            <a:off x="11856409" y="641536"/>
            <a:ext cx="4577970" cy="4611508"/>
          </a:xfrm>
          <a:custGeom>
            <a:avLst/>
            <a:gdLst/>
            <a:ahLst/>
            <a:cxnLst/>
            <a:rect r="r" b="b" t="t" l="l"/>
            <a:pathLst>
              <a:path h="4611508" w="4577970">
                <a:moveTo>
                  <a:pt x="0" y="0"/>
                </a:moveTo>
                <a:lnTo>
                  <a:pt x="4577969" y="0"/>
                </a:lnTo>
                <a:lnTo>
                  <a:pt x="4577969" y="4611507"/>
                </a:lnTo>
                <a:lnTo>
                  <a:pt x="0" y="4611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796627">
            <a:off x="15098496" y="5484015"/>
            <a:ext cx="8487139" cy="5792473"/>
          </a:xfrm>
          <a:custGeom>
            <a:avLst/>
            <a:gdLst/>
            <a:ahLst/>
            <a:cxnLst/>
            <a:rect r="r" b="b" t="t" l="l"/>
            <a:pathLst>
              <a:path h="5792473" w="8487139">
                <a:moveTo>
                  <a:pt x="0" y="0"/>
                </a:moveTo>
                <a:lnTo>
                  <a:pt x="8487139" y="0"/>
                </a:lnTo>
                <a:lnTo>
                  <a:pt x="8487139" y="5792472"/>
                </a:lnTo>
                <a:lnTo>
                  <a:pt x="0" y="5792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502012" y="2568558"/>
            <a:ext cx="4942583" cy="4280738"/>
            <a:chOff x="0" y="0"/>
            <a:chExt cx="6202680" cy="5372100"/>
          </a:xfrm>
        </p:grpSpPr>
        <p:sp>
          <p:nvSpPr>
            <p:cNvPr name="Freeform 10" id="10"/>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EF3166"/>
            </a:solidFill>
          </p:spPr>
        </p:sp>
      </p:grpSp>
      <p:sp>
        <p:nvSpPr>
          <p:cNvPr name="TextBox 11" id="11"/>
          <p:cNvSpPr txBox="true"/>
          <p:nvPr/>
        </p:nvSpPr>
        <p:spPr>
          <a:xfrm rot="0">
            <a:off x="1374476" y="1554472"/>
            <a:ext cx="8695442" cy="507365"/>
          </a:xfrm>
          <a:prstGeom prst="rect">
            <a:avLst/>
          </a:prstGeom>
        </p:spPr>
        <p:txBody>
          <a:bodyPr anchor="t" rtlCol="false" tIns="0" lIns="0" bIns="0" rIns="0">
            <a:spAutoFit/>
          </a:bodyPr>
          <a:lstStyle/>
          <a:p>
            <a:pPr algn="l">
              <a:lnSpc>
                <a:spcPts val="3909"/>
              </a:lnSpc>
              <a:spcBef>
                <a:spcPct val="0"/>
              </a:spcBef>
            </a:pPr>
            <a:r>
              <a:rPr lang="en-US" b="true" sz="3399" spc="57">
                <a:solidFill>
                  <a:srgbClr val="000000"/>
                </a:solidFill>
                <a:latin typeface="Montserrat Ultra-Bold"/>
                <a:ea typeface="Montserrat Ultra-Bold"/>
                <a:cs typeface="Montserrat Ultra-Bold"/>
                <a:sym typeface="Montserrat Ultra-Bold"/>
              </a:rPr>
              <a:t>FUNCIONALIDAD</a:t>
            </a:r>
          </a:p>
        </p:txBody>
      </p:sp>
      <p:sp>
        <p:nvSpPr>
          <p:cNvPr name="TextBox 12" id="12"/>
          <p:cNvSpPr txBox="true"/>
          <p:nvPr/>
        </p:nvSpPr>
        <p:spPr>
          <a:xfrm rot="0">
            <a:off x="1995406" y="2998148"/>
            <a:ext cx="2510998" cy="633095"/>
          </a:xfrm>
          <a:prstGeom prst="rect">
            <a:avLst/>
          </a:prstGeom>
        </p:spPr>
        <p:txBody>
          <a:bodyPr anchor="t" rtlCol="false" tIns="0" lIns="0" bIns="0" rIns="0">
            <a:spAutoFit/>
          </a:bodyPr>
          <a:lstStyle/>
          <a:p>
            <a:pPr algn="ctr">
              <a:lnSpc>
                <a:spcPts val="2529"/>
              </a:lnSpc>
              <a:spcBef>
                <a:spcPct val="0"/>
              </a:spcBef>
            </a:pPr>
            <a:r>
              <a:rPr lang="en-US" b="true" sz="2199" spc="37">
                <a:solidFill>
                  <a:srgbClr val="FFFFFF"/>
                </a:solidFill>
                <a:latin typeface="Montserrat Ultra-Bold"/>
                <a:ea typeface="Montserrat Ultra-Bold"/>
                <a:cs typeface="Montserrat Ultra-Bold"/>
                <a:sym typeface="Montserrat Ultra-Bold"/>
              </a:rPr>
              <a:t>VISUALIZACIÓN DE OCUPACIÓN</a:t>
            </a:r>
          </a:p>
        </p:txBody>
      </p:sp>
      <p:sp>
        <p:nvSpPr>
          <p:cNvPr name="TextBox 13" id="13"/>
          <p:cNvSpPr txBox="true"/>
          <p:nvPr/>
        </p:nvSpPr>
        <p:spPr>
          <a:xfrm rot="0">
            <a:off x="1370549" y="3922107"/>
            <a:ext cx="3713473" cy="1739900"/>
          </a:xfrm>
          <a:prstGeom prst="rect">
            <a:avLst/>
          </a:prstGeom>
        </p:spPr>
        <p:txBody>
          <a:bodyPr anchor="t" rtlCol="false" tIns="0" lIns="0" bIns="0" rIns="0">
            <a:spAutoFit/>
          </a:bodyPr>
          <a:lstStyle/>
          <a:p>
            <a:pPr algn="ctr">
              <a:lnSpc>
                <a:spcPts val="2799"/>
              </a:lnSpc>
            </a:pPr>
            <a:r>
              <a:rPr lang="en-US" sz="1999">
                <a:solidFill>
                  <a:srgbClr val="FFFFFF"/>
                </a:solidFill>
                <a:latin typeface="Montserrat"/>
                <a:ea typeface="Montserrat"/>
                <a:cs typeface="Montserrat"/>
                <a:sym typeface="Montserrat"/>
              </a:rPr>
              <a:t>Al abrir la app, el usuario ve un mapa interactivo que muestra la predicción de ocupación turística en tiempo real.</a:t>
            </a:r>
          </a:p>
        </p:txBody>
      </p:sp>
      <p:sp>
        <p:nvSpPr>
          <p:cNvPr name="TextBox 14" id="14"/>
          <p:cNvSpPr txBox="true"/>
          <p:nvPr/>
        </p:nvSpPr>
        <p:spPr>
          <a:xfrm rot="0">
            <a:off x="6921708" y="5354608"/>
            <a:ext cx="2510998" cy="633095"/>
          </a:xfrm>
          <a:prstGeom prst="rect">
            <a:avLst/>
          </a:prstGeom>
        </p:spPr>
        <p:txBody>
          <a:bodyPr anchor="t" rtlCol="false" tIns="0" lIns="0" bIns="0" rIns="0">
            <a:spAutoFit/>
          </a:bodyPr>
          <a:lstStyle/>
          <a:p>
            <a:pPr algn="ctr">
              <a:lnSpc>
                <a:spcPts val="2529"/>
              </a:lnSpc>
              <a:spcBef>
                <a:spcPct val="0"/>
              </a:spcBef>
            </a:pPr>
            <a:r>
              <a:rPr lang="en-US" b="true" sz="2199" spc="37">
                <a:solidFill>
                  <a:srgbClr val="FFFFFF"/>
                </a:solidFill>
                <a:latin typeface="Montserrat Ultra-Bold"/>
                <a:ea typeface="Montserrat Ultra-Bold"/>
                <a:cs typeface="Montserrat Ultra-Bold"/>
                <a:sym typeface="Montserrat Ultra-Bold"/>
              </a:rPr>
              <a:t>ELECCIÓN DE RUTAS</a:t>
            </a:r>
          </a:p>
        </p:txBody>
      </p:sp>
      <p:sp>
        <p:nvSpPr>
          <p:cNvPr name="TextBox 15" id="15"/>
          <p:cNvSpPr txBox="true"/>
          <p:nvPr/>
        </p:nvSpPr>
        <p:spPr>
          <a:xfrm rot="0">
            <a:off x="6486121" y="6266385"/>
            <a:ext cx="3461602" cy="1739900"/>
          </a:xfrm>
          <a:prstGeom prst="rect">
            <a:avLst/>
          </a:prstGeom>
        </p:spPr>
        <p:txBody>
          <a:bodyPr anchor="t" rtlCol="false" tIns="0" lIns="0" bIns="0" rIns="0">
            <a:spAutoFit/>
          </a:bodyPr>
          <a:lstStyle/>
          <a:p>
            <a:pPr algn="ctr">
              <a:lnSpc>
                <a:spcPts val="2799"/>
              </a:lnSpc>
            </a:pPr>
            <a:r>
              <a:rPr lang="en-US" sz="1999">
                <a:solidFill>
                  <a:srgbClr val="FFFFFF"/>
                </a:solidFill>
                <a:latin typeface="Montserrat"/>
                <a:ea typeface="Montserrat"/>
                <a:cs typeface="Montserrat"/>
                <a:sym typeface="Montserrat"/>
              </a:rPr>
              <a:t>El usuario elige rutas menos saturadas o puntos de interés basándose en la información proporcionada por la app.</a:t>
            </a:r>
          </a:p>
        </p:txBody>
      </p:sp>
      <p:sp>
        <p:nvSpPr>
          <p:cNvPr name="TextBox 16" id="16"/>
          <p:cNvSpPr txBox="true"/>
          <p:nvPr/>
        </p:nvSpPr>
        <p:spPr>
          <a:xfrm rot="0">
            <a:off x="10421747" y="3131044"/>
            <a:ext cx="3103114" cy="633095"/>
          </a:xfrm>
          <a:prstGeom prst="rect">
            <a:avLst/>
          </a:prstGeom>
        </p:spPr>
        <p:txBody>
          <a:bodyPr anchor="t" rtlCol="false" tIns="0" lIns="0" bIns="0" rIns="0">
            <a:spAutoFit/>
          </a:bodyPr>
          <a:lstStyle/>
          <a:p>
            <a:pPr algn="ctr">
              <a:lnSpc>
                <a:spcPts val="2529"/>
              </a:lnSpc>
              <a:spcBef>
                <a:spcPct val="0"/>
              </a:spcBef>
            </a:pPr>
            <a:r>
              <a:rPr lang="en-US" b="true" sz="2199" spc="37">
                <a:solidFill>
                  <a:srgbClr val="FFFFFF"/>
                </a:solidFill>
                <a:latin typeface="Montserrat Ultra-Bold"/>
                <a:ea typeface="Montserrat Ultra-Bold"/>
                <a:cs typeface="Montserrat Ultra-Bold"/>
                <a:sym typeface="Montserrat Ultra-Bold"/>
              </a:rPr>
              <a:t>SUGERENCIAS PERSONALIZADAS</a:t>
            </a:r>
          </a:p>
        </p:txBody>
      </p:sp>
      <p:sp>
        <p:nvSpPr>
          <p:cNvPr name="TextBox 17" id="17"/>
          <p:cNvSpPr txBox="true"/>
          <p:nvPr/>
        </p:nvSpPr>
        <p:spPr>
          <a:xfrm rot="0">
            <a:off x="10069917" y="4086400"/>
            <a:ext cx="3774030" cy="1739900"/>
          </a:xfrm>
          <a:prstGeom prst="rect">
            <a:avLst/>
          </a:prstGeom>
        </p:spPr>
        <p:txBody>
          <a:bodyPr anchor="t" rtlCol="false" tIns="0" lIns="0" bIns="0" rIns="0">
            <a:spAutoFit/>
          </a:bodyPr>
          <a:lstStyle/>
          <a:p>
            <a:pPr algn="ctr">
              <a:lnSpc>
                <a:spcPts val="2799"/>
              </a:lnSpc>
            </a:pPr>
            <a:r>
              <a:rPr lang="en-US" sz="1999">
                <a:solidFill>
                  <a:srgbClr val="FFFFFF"/>
                </a:solidFill>
                <a:latin typeface="Montserrat"/>
                <a:ea typeface="Montserrat"/>
                <a:cs typeface="Montserrat"/>
                <a:sym typeface="Montserrat"/>
              </a:rPr>
              <a:t>La app sugiere rutas alternativas y lugares menos conocidos para explorar, mejorando la experiencia del usuario.</a:t>
            </a:r>
          </a:p>
        </p:txBody>
      </p:sp>
      <p:sp>
        <p:nvSpPr>
          <p:cNvPr name="TextBox 18" id="18"/>
          <p:cNvSpPr txBox="true"/>
          <p:nvPr/>
        </p:nvSpPr>
        <p:spPr>
          <a:xfrm rot="0">
            <a:off x="6074026" y="4240349"/>
            <a:ext cx="8695442" cy="339090"/>
          </a:xfrm>
          <a:prstGeom prst="rect">
            <a:avLst/>
          </a:prstGeom>
        </p:spPr>
        <p:txBody>
          <a:bodyPr anchor="t" rtlCol="false" tIns="0" lIns="0" bIns="0" rIns="0">
            <a:spAutoFit/>
          </a:bodyPr>
          <a:lstStyle/>
          <a:p>
            <a:pPr algn="l">
              <a:lnSpc>
                <a:spcPts val="2760"/>
              </a:lnSpc>
              <a:spcBef>
                <a:spcPct val="0"/>
              </a:spcBef>
            </a:pPr>
            <a:r>
              <a:rPr lang="en-US" b="true" sz="2400" spc="40">
                <a:solidFill>
                  <a:srgbClr val="000000"/>
                </a:solidFill>
                <a:latin typeface="Montserrat Ultra-Bold"/>
                <a:ea typeface="Montserrat Ultra-Bold"/>
                <a:cs typeface="Montserrat Ultra-Bold"/>
                <a:sym typeface="Montserrat Ultra-Bold"/>
              </a:rPr>
              <a:t>MEJORAS A FUTURO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sp>
        <p:nvSpPr>
          <p:cNvPr name="Freeform 2" id="2"/>
          <p:cNvSpPr/>
          <p:nvPr/>
        </p:nvSpPr>
        <p:spPr>
          <a:xfrm flipH="false" flipV="false" rot="4625933">
            <a:off x="-2866720" y="-3751011"/>
            <a:ext cx="6587184" cy="8445108"/>
          </a:xfrm>
          <a:custGeom>
            <a:avLst/>
            <a:gdLst/>
            <a:ahLst/>
            <a:cxnLst/>
            <a:rect r="r" b="b" t="t" l="l"/>
            <a:pathLst>
              <a:path h="8445108" w="6587184">
                <a:moveTo>
                  <a:pt x="0" y="0"/>
                </a:moveTo>
                <a:lnTo>
                  <a:pt x="6587184" y="0"/>
                </a:lnTo>
                <a:lnTo>
                  <a:pt x="6587184" y="8445108"/>
                </a:lnTo>
                <a:lnTo>
                  <a:pt x="0" y="844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858869">
            <a:off x="13121747" y="6604716"/>
            <a:ext cx="8487139" cy="5792473"/>
          </a:xfrm>
          <a:custGeom>
            <a:avLst/>
            <a:gdLst/>
            <a:ahLst/>
            <a:cxnLst/>
            <a:rect r="r" b="b" t="t" l="l"/>
            <a:pathLst>
              <a:path h="5792473" w="8487139">
                <a:moveTo>
                  <a:pt x="0" y="0"/>
                </a:moveTo>
                <a:lnTo>
                  <a:pt x="8487139" y="0"/>
                </a:lnTo>
                <a:lnTo>
                  <a:pt x="8487139" y="5792472"/>
                </a:lnTo>
                <a:lnTo>
                  <a:pt x="0" y="5792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3088721" y="7910142"/>
            <a:ext cx="8487139" cy="5792473"/>
          </a:xfrm>
          <a:custGeom>
            <a:avLst/>
            <a:gdLst/>
            <a:ahLst/>
            <a:cxnLst/>
            <a:rect r="r" b="b" t="t" l="l"/>
            <a:pathLst>
              <a:path h="5792473" w="8487139">
                <a:moveTo>
                  <a:pt x="0" y="0"/>
                </a:moveTo>
                <a:lnTo>
                  <a:pt x="8487139" y="0"/>
                </a:lnTo>
                <a:lnTo>
                  <a:pt x="8487139" y="5792472"/>
                </a:lnTo>
                <a:lnTo>
                  <a:pt x="0" y="5792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44459">
            <a:off x="11632441" y="2364995"/>
            <a:ext cx="4499129" cy="5877722"/>
          </a:xfrm>
          <a:custGeom>
            <a:avLst/>
            <a:gdLst/>
            <a:ahLst/>
            <a:cxnLst/>
            <a:rect r="r" b="b" t="t" l="l"/>
            <a:pathLst>
              <a:path h="5877722" w="4499129">
                <a:moveTo>
                  <a:pt x="0" y="0"/>
                </a:moveTo>
                <a:lnTo>
                  <a:pt x="4499129" y="0"/>
                </a:lnTo>
                <a:lnTo>
                  <a:pt x="4499129" y="5877722"/>
                </a:lnTo>
                <a:lnTo>
                  <a:pt x="0" y="587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949811" y="3361022"/>
            <a:ext cx="1202573" cy="1023280"/>
          </a:xfrm>
          <a:custGeom>
            <a:avLst/>
            <a:gdLst/>
            <a:ahLst/>
            <a:cxnLst/>
            <a:rect r="r" b="b" t="t" l="l"/>
            <a:pathLst>
              <a:path h="1023280" w="1202573">
                <a:moveTo>
                  <a:pt x="0" y="0"/>
                </a:moveTo>
                <a:lnTo>
                  <a:pt x="1202573" y="0"/>
                </a:lnTo>
                <a:lnTo>
                  <a:pt x="1202573" y="1023280"/>
                </a:lnTo>
                <a:lnTo>
                  <a:pt x="0" y="10232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980424" y="5790081"/>
            <a:ext cx="1202573" cy="1023280"/>
          </a:xfrm>
          <a:custGeom>
            <a:avLst/>
            <a:gdLst/>
            <a:ahLst/>
            <a:cxnLst/>
            <a:rect r="r" b="b" t="t" l="l"/>
            <a:pathLst>
              <a:path h="1023280" w="1202573">
                <a:moveTo>
                  <a:pt x="0" y="0"/>
                </a:moveTo>
                <a:lnTo>
                  <a:pt x="1202573" y="0"/>
                </a:lnTo>
                <a:lnTo>
                  <a:pt x="1202573" y="1023280"/>
                </a:lnTo>
                <a:lnTo>
                  <a:pt x="0" y="10232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304065" y="3648190"/>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1</a:t>
            </a:r>
          </a:p>
        </p:txBody>
      </p:sp>
      <p:sp>
        <p:nvSpPr>
          <p:cNvPr name="TextBox 9" id="9"/>
          <p:cNvSpPr txBox="true"/>
          <p:nvPr/>
        </p:nvSpPr>
        <p:spPr>
          <a:xfrm rot="0">
            <a:off x="4383022" y="3239884"/>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Datos históricos</a:t>
            </a:r>
          </a:p>
        </p:txBody>
      </p:sp>
      <p:sp>
        <p:nvSpPr>
          <p:cNvPr name="TextBox 10" id="10"/>
          <p:cNvSpPr txBox="true"/>
          <p:nvPr/>
        </p:nvSpPr>
        <p:spPr>
          <a:xfrm rot="0">
            <a:off x="4383022" y="3764626"/>
            <a:ext cx="5995592" cy="1470660"/>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Dependemos de datos históricos, lo que limita la precisión en eventos imprevistos. Futuras versiones podrían incluir datos en tiempo real para mejorar la exactitud. </a:t>
            </a:r>
          </a:p>
        </p:txBody>
      </p:sp>
      <p:sp>
        <p:nvSpPr>
          <p:cNvPr name="TextBox 11" id="11"/>
          <p:cNvSpPr txBox="true"/>
          <p:nvPr/>
        </p:nvSpPr>
        <p:spPr>
          <a:xfrm rot="0">
            <a:off x="3334677" y="6077249"/>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2</a:t>
            </a:r>
          </a:p>
        </p:txBody>
      </p:sp>
      <p:sp>
        <p:nvSpPr>
          <p:cNvPr name="TextBox 12" id="12"/>
          <p:cNvSpPr txBox="true"/>
          <p:nvPr/>
        </p:nvSpPr>
        <p:spPr>
          <a:xfrm rot="0">
            <a:off x="4383022" y="5744591"/>
            <a:ext cx="5995592" cy="389256"/>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Falta de multilingüe</a:t>
            </a:r>
          </a:p>
        </p:txBody>
      </p:sp>
      <p:sp>
        <p:nvSpPr>
          <p:cNvPr name="TextBox 13" id="13"/>
          <p:cNvSpPr txBox="true"/>
          <p:nvPr/>
        </p:nvSpPr>
        <p:spPr>
          <a:xfrm rot="0">
            <a:off x="4383022" y="6221017"/>
            <a:ext cx="5995592" cy="1099185"/>
          </a:xfrm>
          <a:prstGeom prst="rect">
            <a:avLst/>
          </a:prstGeom>
        </p:spPr>
        <p:txBody>
          <a:bodyPr anchor="t" rtlCol="false" tIns="0" lIns="0" bIns="0" rIns="0">
            <a:spAutoFit/>
          </a:bodyPr>
          <a:lstStyle/>
          <a:p>
            <a:pPr algn="l">
              <a:lnSpc>
                <a:spcPts val="2939"/>
              </a:lnSpc>
            </a:pPr>
            <a:r>
              <a:rPr lang="en-US" sz="2099">
                <a:solidFill>
                  <a:srgbClr val="000000"/>
                </a:solidFill>
                <a:latin typeface="Montserrat"/>
                <a:ea typeface="Montserrat"/>
                <a:cs typeface="Montserrat"/>
                <a:sym typeface="Montserrat"/>
              </a:rPr>
              <a:t>Falta de integración multilingüe, algo que mejoraremos para hacerlo accesible a más turistas. </a:t>
            </a:r>
          </a:p>
        </p:txBody>
      </p:sp>
      <p:sp>
        <p:nvSpPr>
          <p:cNvPr name="TextBox 14" id="14"/>
          <p:cNvSpPr txBox="true"/>
          <p:nvPr/>
        </p:nvSpPr>
        <p:spPr>
          <a:xfrm rot="0">
            <a:off x="2949811" y="2168004"/>
            <a:ext cx="8695442" cy="507365"/>
          </a:xfrm>
          <a:prstGeom prst="rect">
            <a:avLst/>
          </a:prstGeom>
        </p:spPr>
        <p:txBody>
          <a:bodyPr anchor="t" rtlCol="false" tIns="0" lIns="0" bIns="0" rIns="0">
            <a:spAutoFit/>
          </a:bodyPr>
          <a:lstStyle/>
          <a:p>
            <a:pPr algn="l">
              <a:lnSpc>
                <a:spcPts val="3909"/>
              </a:lnSpc>
              <a:spcBef>
                <a:spcPct val="0"/>
              </a:spcBef>
            </a:pPr>
            <a:r>
              <a:rPr lang="en-US" b="true" sz="3399" spc="57">
                <a:solidFill>
                  <a:srgbClr val="000000"/>
                </a:solidFill>
                <a:latin typeface="Montserrat Ultra-Bold"/>
                <a:ea typeface="Montserrat Ultra-Bold"/>
                <a:cs typeface="Montserrat Ultra-Bold"/>
                <a:sym typeface="Montserrat Ultra-Bold"/>
              </a:rPr>
              <a:t>LIMITACIONES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2D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11452718" y="3093725"/>
            <a:ext cx="7301600" cy="3846584"/>
            <a:chOff x="0" y="0"/>
            <a:chExt cx="1610360" cy="848360"/>
          </a:xfrm>
        </p:grpSpPr>
        <p:sp>
          <p:nvSpPr>
            <p:cNvPr name="Freeform 3" id="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FFF"/>
            </a:solidFill>
          </p:spPr>
        </p:sp>
      </p:grpSp>
      <p:sp>
        <p:nvSpPr>
          <p:cNvPr name="Freeform 4" id="4"/>
          <p:cNvSpPr/>
          <p:nvPr/>
        </p:nvSpPr>
        <p:spPr>
          <a:xfrm flipH="false" flipV="false" rot="0">
            <a:off x="15390463" y="1900473"/>
            <a:ext cx="5213127" cy="6233087"/>
          </a:xfrm>
          <a:custGeom>
            <a:avLst/>
            <a:gdLst/>
            <a:ahLst/>
            <a:cxnLst/>
            <a:rect r="r" b="b" t="t" l="l"/>
            <a:pathLst>
              <a:path h="6233087" w="5213127">
                <a:moveTo>
                  <a:pt x="0" y="0"/>
                </a:moveTo>
                <a:lnTo>
                  <a:pt x="5213127" y="0"/>
                </a:lnTo>
                <a:lnTo>
                  <a:pt x="5213127" y="6233087"/>
                </a:lnTo>
                <a:lnTo>
                  <a:pt x="0" y="6233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37449" y="866697"/>
            <a:ext cx="8695442" cy="467995"/>
          </a:xfrm>
          <a:prstGeom prst="rect">
            <a:avLst/>
          </a:prstGeom>
        </p:spPr>
        <p:txBody>
          <a:bodyPr anchor="t" rtlCol="false" tIns="0" lIns="0" bIns="0" rIns="0">
            <a:spAutoFit/>
          </a:bodyPr>
          <a:lstStyle/>
          <a:p>
            <a:pPr algn="l">
              <a:lnSpc>
                <a:spcPts val="3680"/>
              </a:lnSpc>
              <a:spcBef>
                <a:spcPct val="0"/>
              </a:spcBef>
            </a:pPr>
            <a:r>
              <a:rPr lang="en-US" b="true" sz="3200" spc="54">
                <a:solidFill>
                  <a:srgbClr val="000000"/>
                </a:solidFill>
                <a:latin typeface="Montserrat Ultra-Bold"/>
                <a:ea typeface="Montserrat Ultra-Bold"/>
                <a:cs typeface="Montserrat Ultra-Bold"/>
                <a:sym typeface="Montserrat Ultra-Bold"/>
              </a:rPr>
              <a:t>TRABAJO EN EQUIPO</a:t>
            </a:r>
          </a:p>
        </p:txBody>
      </p:sp>
      <p:sp>
        <p:nvSpPr>
          <p:cNvPr name="TextBox 6" id="6"/>
          <p:cNvSpPr txBox="true"/>
          <p:nvPr/>
        </p:nvSpPr>
        <p:spPr>
          <a:xfrm rot="0">
            <a:off x="2390426" y="2433231"/>
            <a:ext cx="5622110" cy="339090"/>
          </a:xfrm>
          <a:prstGeom prst="rect">
            <a:avLst/>
          </a:prstGeom>
        </p:spPr>
        <p:txBody>
          <a:bodyPr anchor="t" rtlCol="false" tIns="0" lIns="0" bIns="0" rIns="0">
            <a:spAutoFit/>
          </a:bodyPr>
          <a:lstStyle/>
          <a:p>
            <a:pPr algn="l">
              <a:lnSpc>
                <a:spcPts val="2760"/>
              </a:lnSpc>
              <a:spcBef>
                <a:spcPct val="0"/>
              </a:spcBef>
            </a:pPr>
            <a:r>
              <a:rPr lang="en-US" b="true" sz="2400" spc="40">
                <a:solidFill>
                  <a:srgbClr val="000000"/>
                </a:solidFill>
                <a:latin typeface="Montserrat Ultra-Bold"/>
                <a:ea typeface="Montserrat Ultra-Bold"/>
                <a:cs typeface="Montserrat Ultra-Bold"/>
                <a:sym typeface="Montserrat Ultra-Bold"/>
              </a:rPr>
              <a:t>METODOLOGIAS DE TRABAJO</a:t>
            </a:r>
          </a:p>
        </p:txBody>
      </p:sp>
      <p:sp>
        <p:nvSpPr>
          <p:cNvPr name="TextBox 7" id="7"/>
          <p:cNvSpPr txBox="true"/>
          <p:nvPr/>
        </p:nvSpPr>
        <p:spPr>
          <a:xfrm rot="0">
            <a:off x="2390426" y="4423322"/>
            <a:ext cx="6598590" cy="339090"/>
          </a:xfrm>
          <a:prstGeom prst="rect">
            <a:avLst/>
          </a:prstGeom>
        </p:spPr>
        <p:txBody>
          <a:bodyPr anchor="t" rtlCol="false" tIns="0" lIns="0" bIns="0" rIns="0">
            <a:spAutoFit/>
          </a:bodyPr>
          <a:lstStyle/>
          <a:p>
            <a:pPr algn="l">
              <a:lnSpc>
                <a:spcPts val="2760"/>
              </a:lnSpc>
              <a:spcBef>
                <a:spcPct val="0"/>
              </a:spcBef>
            </a:pPr>
            <a:r>
              <a:rPr lang="en-US" b="true" sz="2400" spc="40">
                <a:solidFill>
                  <a:srgbClr val="000000"/>
                </a:solidFill>
                <a:latin typeface="Montserrat Ultra-Bold"/>
                <a:ea typeface="Montserrat Ultra-Bold"/>
                <a:cs typeface="Montserrat Ultra-Bold"/>
                <a:sym typeface="Montserrat Ultra-Bold"/>
              </a:rPr>
              <a:t>COLABORACION INTERDISCIPLINARIA </a:t>
            </a:r>
          </a:p>
        </p:txBody>
      </p:sp>
      <p:sp>
        <p:nvSpPr>
          <p:cNvPr name="TextBox 8" id="8"/>
          <p:cNvSpPr txBox="true"/>
          <p:nvPr/>
        </p:nvSpPr>
        <p:spPr>
          <a:xfrm rot="0">
            <a:off x="2390426" y="6416128"/>
            <a:ext cx="7416108" cy="339090"/>
          </a:xfrm>
          <a:prstGeom prst="rect">
            <a:avLst/>
          </a:prstGeom>
        </p:spPr>
        <p:txBody>
          <a:bodyPr anchor="t" rtlCol="false" tIns="0" lIns="0" bIns="0" rIns="0">
            <a:spAutoFit/>
          </a:bodyPr>
          <a:lstStyle/>
          <a:p>
            <a:pPr algn="l">
              <a:lnSpc>
                <a:spcPts val="2760"/>
              </a:lnSpc>
              <a:spcBef>
                <a:spcPct val="0"/>
              </a:spcBef>
            </a:pPr>
            <a:r>
              <a:rPr lang="en-US" b="true" sz="2400" spc="40">
                <a:solidFill>
                  <a:srgbClr val="000000"/>
                </a:solidFill>
                <a:latin typeface="Montserrat Bold"/>
                <a:ea typeface="Montserrat Bold"/>
                <a:cs typeface="Montserrat Bold"/>
                <a:sym typeface="Montserrat Bold"/>
              </a:rPr>
              <a:t>RETOS Y SOLUCIONES EN EQUIPO</a:t>
            </a:r>
          </a:p>
        </p:txBody>
      </p:sp>
      <p:sp>
        <p:nvSpPr>
          <p:cNvPr name="TextBox 9" id="9"/>
          <p:cNvSpPr txBox="true"/>
          <p:nvPr/>
        </p:nvSpPr>
        <p:spPr>
          <a:xfrm rot="0">
            <a:off x="2390426" y="2790736"/>
            <a:ext cx="10198306" cy="1153795"/>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Implementamos Kanban para organizar el equipo, dividiendo tareas entre Frontend, Backend y Data. La colaboración fue clave para una integración fluida entre todos los componentes.</a:t>
            </a:r>
          </a:p>
        </p:txBody>
      </p:sp>
      <p:sp>
        <p:nvSpPr>
          <p:cNvPr name="TextBox 10" id="10"/>
          <p:cNvSpPr txBox="true"/>
          <p:nvPr/>
        </p:nvSpPr>
        <p:spPr>
          <a:xfrm rot="0">
            <a:off x="2390426" y="4780827"/>
            <a:ext cx="9789547" cy="1153795"/>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Los equipos de frontend, backend y data trabajaron de manera conjunta para garantizar una integración sin fricciones y optimizar el flujo de trabajo.</a:t>
            </a:r>
          </a:p>
        </p:txBody>
      </p:sp>
      <p:sp>
        <p:nvSpPr>
          <p:cNvPr name="TextBox 11" id="11"/>
          <p:cNvSpPr txBox="true"/>
          <p:nvPr/>
        </p:nvSpPr>
        <p:spPr>
          <a:xfrm rot="0">
            <a:off x="2390426" y="6773633"/>
            <a:ext cx="9573449" cy="1153795"/>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Nos enfrentamos a desafíos de coordinación y comunicación, los cuales resolvimos mediante reuniones frecuentes y herramientas colaborativas que facilitaron el trabajo en equipo.</a:t>
            </a:r>
          </a:p>
        </p:txBody>
      </p:sp>
      <p:sp>
        <p:nvSpPr>
          <p:cNvPr name="Freeform 12" id="12"/>
          <p:cNvSpPr/>
          <p:nvPr/>
        </p:nvSpPr>
        <p:spPr>
          <a:xfrm flipH="false" flipV="false" rot="0">
            <a:off x="1028700" y="4240612"/>
            <a:ext cx="1202573" cy="1023280"/>
          </a:xfrm>
          <a:custGeom>
            <a:avLst/>
            <a:gdLst/>
            <a:ahLst/>
            <a:cxnLst/>
            <a:rect r="r" b="b" t="t" l="l"/>
            <a:pathLst>
              <a:path h="1023280" w="1202573">
                <a:moveTo>
                  <a:pt x="0" y="0"/>
                </a:moveTo>
                <a:lnTo>
                  <a:pt x="1202573" y="0"/>
                </a:lnTo>
                <a:lnTo>
                  <a:pt x="1202573" y="1023280"/>
                </a:lnTo>
                <a:lnTo>
                  <a:pt x="0" y="1023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28700" y="6397078"/>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382953" y="4527779"/>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2</a:t>
            </a:r>
          </a:p>
        </p:txBody>
      </p:sp>
      <p:sp>
        <p:nvSpPr>
          <p:cNvPr name="TextBox 15" id="15"/>
          <p:cNvSpPr txBox="true"/>
          <p:nvPr/>
        </p:nvSpPr>
        <p:spPr>
          <a:xfrm rot="0">
            <a:off x="1382953" y="6684246"/>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3</a:t>
            </a:r>
          </a:p>
        </p:txBody>
      </p:sp>
      <p:sp>
        <p:nvSpPr>
          <p:cNvPr name="Freeform 16" id="16"/>
          <p:cNvSpPr/>
          <p:nvPr/>
        </p:nvSpPr>
        <p:spPr>
          <a:xfrm flipH="false" flipV="false" rot="0">
            <a:off x="1028700" y="2317196"/>
            <a:ext cx="1202573" cy="1023280"/>
          </a:xfrm>
          <a:custGeom>
            <a:avLst/>
            <a:gdLst/>
            <a:ahLst/>
            <a:cxnLst/>
            <a:rect r="r" b="b" t="t" l="l"/>
            <a:pathLst>
              <a:path h="1023280" w="1202573">
                <a:moveTo>
                  <a:pt x="0" y="0"/>
                </a:moveTo>
                <a:lnTo>
                  <a:pt x="1202573" y="0"/>
                </a:lnTo>
                <a:lnTo>
                  <a:pt x="1202573" y="1023281"/>
                </a:lnTo>
                <a:lnTo>
                  <a:pt x="0" y="1023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382953" y="2554516"/>
            <a:ext cx="494066" cy="567690"/>
          </a:xfrm>
          <a:prstGeom prst="rect">
            <a:avLst/>
          </a:prstGeom>
        </p:spPr>
        <p:txBody>
          <a:bodyPr anchor="t" rtlCol="false" tIns="0" lIns="0" bIns="0" rIns="0">
            <a:spAutoFit/>
          </a:bodyPr>
          <a:lstStyle/>
          <a:p>
            <a:pPr algn="ctr">
              <a:lnSpc>
                <a:spcPts val="4484"/>
              </a:lnSpc>
              <a:spcBef>
                <a:spcPct val="0"/>
              </a:spcBef>
            </a:pPr>
            <a:r>
              <a:rPr lang="en-US" b="true" sz="3899" spc="66">
                <a:solidFill>
                  <a:srgbClr val="EF3166"/>
                </a:solidFill>
                <a:latin typeface="Montserrat Ultra-Bold"/>
                <a:ea typeface="Montserrat Ultra-Bold"/>
                <a:cs typeface="Montserrat Ultra-Bold"/>
                <a:sym typeface="Montserrat Ultra-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DAGUUboVzK8</dc:identifier>
  <dcterms:modified xsi:type="dcterms:W3CDTF">2011-08-01T06:04:30Z</dcterms:modified>
  <cp:revision>1</cp:revision>
  <dc:title>Presnetacion</dc:title>
</cp:coreProperties>
</file>